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y="10693400" cx="7556500"/>
  <p:notesSz cx="6858000" cy="9144000"/>
  <p:embeddedFontLst>
    <p:embeddedFont>
      <p:font typeface="Titillium Web SemiBold"/>
      <p:regular r:id="rId31"/>
      <p:bold r:id="rId32"/>
      <p:italic r:id="rId33"/>
      <p:boldItalic r:id="rId34"/>
    </p:embeddedFont>
    <p:embeddedFont>
      <p:font typeface="Titillium Web"/>
      <p:regular r:id="rId35"/>
      <p:bold r:id="rId36"/>
      <p:italic r:id="rId37"/>
      <p:boldItalic r:id="rId38"/>
    </p:embeddedFont>
    <p:embeddedFont>
      <p:font typeface="Titillium Web Light"/>
      <p:regular r:id="rId39"/>
      <p:bold r:id="rId40"/>
      <p:italic r:id="rId41"/>
      <p:boldItalic r:id="rId4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itilliumWebLight-bold.fntdata"/><Relationship Id="rId20" Type="http://schemas.openxmlformats.org/officeDocument/2006/relationships/slide" Target="slides/slide15.xml"/><Relationship Id="rId42" Type="http://schemas.openxmlformats.org/officeDocument/2006/relationships/font" Target="fonts/TitilliumWebLight-boldItalic.fntdata"/><Relationship Id="rId41" Type="http://schemas.openxmlformats.org/officeDocument/2006/relationships/font" Target="fonts/TitilliumWebLight-italic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TitilliumWebSemiBold-regular.fntdata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TitilliumWebSemiBold-italic.fntdata"/><Relationship Id="rId10" Type="http://schemas.openxmlformats.org/officeDocument/2006/relationships/slide" Target="slides/slide5.xml"/><Relationship Id="rId32" Type="http://schemas.openxmlformats.org/officeDocument/2006/relationships/font" Target="fonts/TitilliumWebSemiBold-bold.fntdata"/><Relationship Id="rId13" Type="http://schemas.openxmlformats.org/officeDocument/2006/relationships/slide" Target="slides/slide8.xml"/><Relationship Id="rId35" Type="http://schemas.openxmlformats.org/officeDocument/2006/relationships/font" Target="fonts/TitilliumWeb-regular.fntdata"/><Relationship Id="rId12" Type="http://schemas.openxmlformats.org/officeDocument/2006/relationships/slide" Target="slides/slide7.xml"/><Relationship Id="rId34" Type="http://schemas.openxmlformats.org/officeDocument/2006/relationships/font" Target="fonts/TitilliumWebSemiBold-boldItalic.fntdata"/><Relationship Id="rId15" Type="http://schemas.openxmlformats.org/officeDocument/2006/relationships/slide" Target="slides/slide10.xml"/><Relationship Id="rId37" Type="http://schemas.openxmlformats.org/officeDocument/2006/relationships/font" Target="fonts/TitilliumWeb-italic.fntdata"/><Relationship Id="rId14" Type="http://schemas.openxmlformats.org/officeDocument/2006/relationships/slide" Target="slides/slide9.xml"/><Relationship Id="rId36" Type="http://schemas.openxmlformats.org/officeDocument/2006/relationships/font" Target="fonts/TitilliumWeb-bold.fntdata"/><Relationship Id="rId17" Type="http://schemas.openxmlformats.org/officeDocument/2006/relationships/slide" Target="slides/slide12.xml"/><Relationship Id="rId39" Type="http://schemas.openxmlformats.org/officeDocument/2006/relationships/font" Target="fonts/TitilliumWebLight-regular.fntdata"/><Relationship Id="rId16" Type="http://schemas.openxmlformats.org/officeDocument/2006/relationships/slide" Target="slides/slide11.xml"/><Relationship Id="rId38" Type="http://schemas.openxmlformats.org/officeDocument/2006/relationships/font" Target="fonts/TitilliumWeb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f95d94d89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f95d94d892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f95d94d89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3f95d94d892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85" name="Google Shape;85;p13"/>
          <p:cNvSpPr/>
          <p:nvPr/>
        </p:nvSpPr>
        <p:spPr>
          <a:xfrm>
            <a:off x="756000" y="4930818"/>
            <a:ext cx="6046593" cy="4307191"/>
          </a:xfrm>
          <a:custGeom>
            <a:rect b="b" l="l" r="r" t="t"/>
            <a:pathLst>
              <a:path extrusionOk="0" h="908211" w="1274980">
                <a:moveTo>
                  <a:pt x="0" y="0"/>
                </a:moveTo>
                <a:lnTo>
                  <a:pt x="1274980" y="0"/>
                </a:lnTo>
                <a:lnTo>
                  <a:pt x="1274980" y="908211"/>
                </a:lnTo>
                <a:lnTo>
                  <a:pt x="0" y="908211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3458" r="-3458" t="0"/>
            </a:stretch>
          </a:blipFill>
          <a:ln>
            <a:noFill/>
          </a:ln>
        </p:spPr>
      </p:sp>
      <p:sp>
        <p:nvSpPr>
          <p:cNvPr id="86" name="Google Shape;86;p13"/>
          <p:cNvSpPr txBox="1"/>
          <p:nvPr/>
        </p:nvSpPr>
        <p:spPr>
          <a:xfrm>
            <a:off x="756000" y="756000"/>
            <a:ext cx="2800321" cy="720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2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756000" y="1886925"/>
            <a:ext cx="4689900" cy="27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2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26" u="none" cap="none" strike="noStrike">
                <a:solidFill>
                  <a:srgbClr val="F45604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Plano de comunicação estratégica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756000" y="9694520"/>
            <a:ext cx="2800200" cy="24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2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| 2026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2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198" name="Google Shape;198;p22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199" name="Google Shape;199;p22"/>
          <p:cNvSpPr txBox="1"/>
          <p:nvPr/>
        </p:nvSpPr>
        <p:spPr>
          <a:xfrm>
            <a:off x="752475" y="1181100"/>
            <a:ext cx="6048300" cy="3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Além do atendimento às demandas da imprensa, a Assessoria de Comunicação atua de forma proativa na produção e divulgação de conteúdos institucionais, contribuindo para ampliar a visibilidade das iniciativas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fortalecer sua imagem perante a sociedade.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Entre as principais atividades desenvolvidas estão: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Atendimento e relacionamento com a imprensa;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Produção e distribuição de releases e notas oficiais;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III. 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Agendamento e acompanhamento de entrevistas;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IV.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Monitoramento da mídia e da imagem institucional;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Produção, revisão e publicação de conteúdos no portal institucional;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VI. 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Atualização das informações institucionais e de transparência no portal;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Cobertura jornalística de eventos, ações e projetos da empresa;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VIII. 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Apoio à comunicação institucional da Diretoria e das demais áreas da organização.</a:t>
            </a:r>
            <a:endParaRPr sz="1350"/>
          </a:p>
          <a:p>
            <a:pPr indent="0" lvl="0" marL="0" marR="0" rtl="0" algn="just">
              <a:lnSpc>
                <a:spcPct val="1192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0" name="Google Shape;200;p22"/>
          <p:cNvSpPr txBox="1"/>
          <p:nvPr/>
        </p:nvSpPr>
        <p:spPr>
          <a:xfrm>
            <a:off x="756000" y="756000"/>
            <a:ext cx="4209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RELAÇÕES COM IMPRENSA E GESTÃO DO PORTAL</a:t>
            </a:r>
            <a:endParaRPr sz="1350"/>
          </a:p>
        </p:txBody>
      </p:sp>
      <p:sp>
        <p:nvSpPr>
          <p:cNvPr id="201" name="Google Shape;201;p22"/>
          <p:cNvSpPr txBox="1"/>
          <p:nvPr/>
        </p:nvSpPr>
        <p:spPr>
          <a:xfrm>
            <a:off x="5453541" y="9877689"/>
            <a:ext cx="1350459" cy="220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5</a:t>
            </a:r>
            <a:endParaRPr/>
          </a:p>
        </p:txBody>
      </p:sp>
      <p:sp>
        <p:nvSpPr>
          <p:cNvPr id="202" name="Google Shape;202;p22"/>
          <p:cNvSpPr txBox="1"/>
          <p:nvPr/>
        </p:nvSpPr>
        <p:spPr>
          <a:xfrm>
            <a:off x="752475" y="5580368"/>
            <a:ext cx="6048300" cy="29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Atualmente, 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S.A.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mantém presença institucional no Instagram, canal utilizado para divulgar ações, projetos, serviços, campanhas e demais iniciativas da empresa, fortalecendo o relacionamento com a sociedade e promovendo maior transparência sobre suas atividades.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Como parte da estratégia de ampliação da comunicação digital, encontra-se em processo de implantação o perfil institucional da empresa no LinkedIn, com o objetivo de fortalecer o relacionamento com parceiros, instituições e profissionais do setor, além de ampliar a divulgação de conteúdos voltados à inovação, tecnologia e gestão pública.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03" name="Google Shape;203;p22"/>
          <p:cNvSpPr txBox="1"/>
          <p:nvPr/>
        </p:nvSpPr>
        <p:spPr>
          <a:xfrm>
            <a:off x="756000" y="5161395"/>
            <a:ext cx="4173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GESTÃO DE REDES SOCIAIS</a:t>
            </a:r>
            <a:endParaRPr sz="13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209" name="Google Shape;209;p23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210" name="Google Shape;210;p23"/>
          <p:cNvSpPr txBox="1"/>
          <p:nvPr/>
        </p:nvSpPr>
        <p:spPr>
          <a:xfrm>
            <a:off x="752475" y="3150701"/>
            <a:ext cx="6048300" cy="46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Compete à Assessoria de Comunicação zelar pela correta aplicação da identidade visual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, orientando a utilização da marca, dos elementos gráficos e dos padrões institucionais em materiais impressos e digitais. As diretrizes de aplicação são estabelecidas por meio do Manual de Identidade Visual da empresa, documento que disciplina o uso da marca e demais elementos que compõem a identidade institucional.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Entre as principais atividades desenvolvidas estão: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Gestão e aplicação da identidade visual institucional;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Elaboração e atualização do Manual de Identidade Visual;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III. 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Desenvolvimento de peças gráficas para campanhas e ações institucionais;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IV.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Criação de modelos padronizados para apresentações, documentos e materiais administrativos;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Diagramação de relatórios, cartilhas, apresentações e demais publicações institucionais;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Desenvolvimento de peças para os canais digitais e redes sociais;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Produção de materiais para eventos, sinalização e comunicação interna;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VIII.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Apoio gráfico às demais áreas da empresa, observando os padrões de identidade visual.</a:t>
            </a:r>
            <a:endParaRPr sz="1350"/>
          </a:p>
        </p:txBody>
      </p:sp>
      <p:sp>
        <p:nvSpPr>
          <p:cNvPr id="211" name="Google Shape;211;p23"/>
          <p:cNvSpPr txBox="1"/>
          <p:nvPr/>
        </p:nvSpPr>
        <p:spPr>
          <a:xfrm>
            <a:off x="756000" y="2725601"/>
            <a:ext cx="3807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IDENTIDADE VISUAL</a:t>
            </a:r>
            <a:endParaRPr sz="1350"/>
          </a:p>
        </p:txBody>
      </p:sp>
      <p:sp>
        <p:nvSpPr>
          <p:cNvPr id="212" name="Google Shape;212;p23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6</a:t>
            </a:r>
            <a:endParaRPr/>
          </a:p>
        </p:txBody>
      </p:sp>
      <p:sp>
        <p:nvSpPr>
          <p:cNvPr id="213" name="Google Shape;213;p23"/>
          <p:cNvSpPr txBox="1"/>
          <p:nvPr/>
        </p:nvSpPr>
        <p:spPr>
          <a:xfrm>
            <a:off x="755850" y="776688"/>
            <a:ext cx="6048300" cy="1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 Assessoria de Comunicação é responsável pelo planejamento, produção, publicação e monitoramento dos conteúdos veiculados nos canais oficiais, bem como pelo acompanhamento das interações dos usuários e pela análise dos resultados das ações desenvolvidas. A expansão para outras plataformas digitais, como Facebook, YouTube ou demais redes sociais, poderá ocorrer de acordo com as necessidades institucionais, o perfil do público e os objetivos estratégicos de comunicação da empresa. </a:t>
            </a:r>
            <a:endParaRPr sz="135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4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219" name="Google Shape;219;p24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220" name="Google Shape;220;p24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7</a:t>
            </a:r>
            <a:endParaRPr/>
          </a:p>
        </p:txBody>
      </p:sp>
      <p:sp>
        <p:nvSpPr>
          <p:cNvPr id="221" name="Google Shape;221;p24"/>
          <p:cNvSpPr txBox="1"/>
          <p:nvPr/>
        </p:nvSpPr>
        <p:spPr>
          <a:xfrm>
            <a:off x="752475" y="1181100"/>
            <a:ext cx="6048300" cy="3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 publicidade institucional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S.A.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tem como finalidade ampliar o alcance das ações, projetos, serviços e campanhas de interesse público desenvolvidos pela empresa, fortalecendo sua comunicação com a sociedade e contribuindo para a disseminação de informações de utilidade pública.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Atualmente, as ações publicitárias são realizadas de forma pontual, utilizando os recursos internos disponíveis e os canais institucionais da empresa. A contratação de agência de publicidade, por meio de processo licitatório, encontra-se em andamento e permitirá a estruturação de campanhas institucionais de maior alcance, contemplando planejamento criativo, estratégias de mídia e produção de peças publicitárias, em conformidade com a legislação vigente.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 a conclusão do processo licitatório, a Assessoria de Comunicação passará a contar com suporte especializado para o desenvolvimento de campanhas institucionais, fortalecendo a divulgação das iniciativas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ampliando a efetividade da comunicação com seus públicos de relacionamento.</a:t>
            </a:r>
            <a:endParaRPr sz="1350"/>
          </a:p>
        </p:txBody>
      </p:sp>
      <p:sp>
        <p:nvSpPr>
          <p:cNvPr id="222" name="Google Shape;222;p24"/>
          <p:cNvSpPr txBox="1"/>
          <p:nvPr/>
        </p:nvSpPr>
        <p:spPr>
          <a:xfrm>
            <a:off x="759525" y="756000"/>
            <a:ext cx="3807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PUBLICIDADE</a:t>
            </a:r>
            <a:endParaRPr sz="135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30" l="0" r="0" t="-720"/>
            </a:stretch>
          </a:blipFill>
          <a:ln>
            <a:noFill/>
          </a:ln>
        </p:spPr>
      </p:sp>
      <p:sp>
        <p:nvSpPr>
          <p:cNvPr id="228" name="Google Shape;228;p25"/>
          <p:cNvSpPr txBox="1"/>
          <p:nvPr/>
        </p:nvSpPr>
        <p:spPr>
          <a:xfrm>
            <a:off x="756000" y="9936000"/>
            <a:ext cx="4171800" cy="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229" name="Google Shape;229;p25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8</a:t>
            </a:r>
            <a:endParaRPr/>
          </a:p>
        </p:txBody>
      </p:sp>
      <p:sp>
        <p:nvSpPr>
          <p:cNvPr id="230" name="Google Shape;230;p25"/>
          <p:cNvSpPr txBox="1"/>
          <p:nvPr/>
        </p:nvSpPr>
        <p:spPr>
          <a:xfrm>
            <a:off x="755850" y="1169833"/>
            <a:ext cx="6048300" cy="31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As produções desenvolvidas buscam fortalecer a identidade institucional da empresa, ampliar o alcance das informações e tornar a comunicação mais atrativa nos canais digitais e em demais meios de divulgação.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Entre as principais atividades desenvolvidas estão: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Cobertura fotográfica e audiovisual de eventos e ações institucionais;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Produção e edição de vídeos institucionais;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Captação e edição de fotografias;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IV.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Produção de vídeos para redes sociais;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Criação de animações e motion graphics;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Produção de entrevistas e depoimentos;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Desenvolvimento de materiais audiovisuais para campanhas institicionais;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VIII.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Apoio à transmissão e registro de eventos, quando necessário.</a:t>
            </a:r>
            <a:endParaRPr sz="1350"/>
          </a:p>
        </p:txBody>
      </p:sp>
      <p:sp>
        <p:nvSpPr>
          <p:cNvPr id="231" name="Google Shape;231;p25"/>
          <p:cNvSpPr txBox="1"/>
          <p:nvPr/>
        </p:nvSpPr>
        <p:spPr>
          <a:xfrm>
            <a:off x="762900" y="747899"/>
            <a:ext cx="3807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PRODUÇÃO MULTIMÍDIA</a:t>
            </a:r>
            <a:endParaRPr sz="135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237" name="Google Shape;237;p26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238" name="Google Shape;238;p26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9</a:t>
            </a:r>
            <a:endParaRPr/>
          </a:p>
        </p:txBody>
      </p:sp>
      <p:sp>
        <p:nvSpPr>
          <p:cNvPr id="239" name="Google Shape;239;p26"/>
          <p:cNvSpPr txBox="1"/>
          <p:nvPr/>
        </p:nvSpPr>
        <p:spPr>
          <a:xfrm>
            <a:off x="756000" y="756000"/>
            <a:ext cx="4909468" cy="13755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70" u="none" cap="none" strike="noStrike">
                <a:solidFill>
                  <a:srgbClr val="F4560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PLANEJAMENTO ESTRATÉGICO DE COMUNICAÇÃO</a:t>
            </a:r>
            <a:endParaRPr/>
          </a:p>
        </p:txBody>
      </p:sp>
      <p:sp>
        <p:nvSpPr>
          <p:cNvPr id="240" name="Google Shape;240;p26"/>
          <p:cNvSpPr txBox="1"/>
          <p:nvPr/>
        </p:nvSpPr>
        <p:spPr>
          <a:xfrm>
            <a:off x="755625" y="2650090"/>
            <a:ext cx="6048300" cy="39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O Planejamento Estratégico de Comunicação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S.A. 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reúne as diretrizes, objetivos e ações que orientarão a atuação da Assessoria de Comunicação, alinhando as iniciativas de comunicação às prioridades institucionais da empresa e aos objetivos estratégicos da gestão.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As ações previstas neste plano foram elaboradas a partir das necessidades identificadas pela Assessoria de Comunicação, das demandas institucionais das áreas da empresa e das oportunidades de fortalecimento da comunicação institucional, considerando o contexto organizacional e os recursos humanos, técnicos e orçamentários disponíveis.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Este planejamento constitui um instrumento de gestão que orientará a execução das ações de comunicação ao longo de sua vigência, permitindo o acompanhamento dos resultados e a revisão de prioridades sempre que necessário, em razão de novas demandas institucionais ou de mudanças no cenário organizacional.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7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grpSp>
        <p:nvGrpSpPr>
          <p:cNvPr id="246" name="Google Shape;246;p27"/>
          <p:cNvGrpSpPr/>
          <p:nvPr/>
        </p:nvGrpSpPr>
        <p:grpSpPr>
          <a:xfrm>
            <a:off x="752475" y="2402320"/>
            <a:ext cx="444168" cy="2532974"/>
            <a:chOff x="0" y="0"/>
            <a:chExt cx="159177" cy="907746"/>
          </a:xfrm>
        </p:grpSpPr>
        <p:sp>
          <p:nvSpPr>
            <p:cNvPr id="247" name="Google Shape;247;p27"/>
            <p:cNvSpPr/>
            <p:nvPr/>
          </p:nvSpPr>
          <p:spPr>
            <a:xfrm>
              <a:off x="0" y="0"/>
              <a:ext cx="159177" cy="907746"/>
            </a:xfrm>
            <a:custGeom>
              <a:rect b="b" l="l" r="r" t="t"/>
              <a:pathLst>
                <a:path extrusionOk="0" h="907746" w="159177">
                  <a:moveTo>
                    <a:pt x="0" y="0"/>
                  </a:moveTo>
                  <a:lnTo>
                    <a:pt x="159177" y="0"/>
                  </a:lnTo>
                  <a:lnTo>
                    <a:pt x="159177" y="907746"/>
                  </a:lnTo>
                  <a:lnTo>
                    <a:pt x="0" y="907746"/>
                  </a:lnTo>
                  <a:close/>
                </a:path>
              </a:pathLst>
            </a:custGeom>
            <a:solidFill>
              <a:srgbClr val="08738F"/>
            </a:solidFill>
            <a:ln>
              <a:noFill/>
            </a:ln>
          </p:spPr>
        </p:sp>
        <p:sp>
          <p:nvSpPr>
            <p:cNvPr id="248" name="Google Shape;248;p27"/>
            <p:cNvSpPr txBox="1"/>
            <p:nvPr/>
          </p:nvSpPr>
          <p:spPr>
            <a:xfrm>
              <a:off x="0" y="0"/>
              <a:ext cx="159177" cy="907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9" name="Google Shape;249;p27"/>
          <p:cNvGrpSpPr/>
          <p:nvPr/>
        </p:nvGrpSpPr>
        <p:grpSpPr>
          <a:xfrm>
            <a:off x="752475" y="4973352"/>
            <a:ext cx="444168" cy="2532974"/>
            <a:chOff x="0" y="0"/>
            <a:chExt cx="159177" cy="907746"/>
          </a:xfrm>
        </p:grpSpPr>
        <p:sp>
          <p:nvSpPr>
            <p:cNvPr id="250" name="Google Shape;250;p27"/>
            <p:cNvSpPr/>
            <p:nvPr/>
          </p:nvSpPr>
          <p:spPr>
            <a:xfrm>
              <a:off x="0" y="0"/>
              <a:ext cx="159177" cy="907746"/>
            </a:xfrm>
            <a:custGeom>
              <a:rect b="b" l="l" r="r" t="t"/>
              <a:pathLst>
                <a:path extrusionOk="0" h="907746" w="159177">
                  <a:moveTo>
                    <a:pt x="0" y="0"/>
                  </a:moveTo>
                  <a:lnTo>
                    <a:pt x="159177" y="0"/>
                  </a:lnTo>
                  <a:lnTo>
                    <a:pt x="159177" y="907746"/>
                  </a:lnTo>
                  <a:lnTo>
                    <a:pt x="0" y="907746"/>
                  </a:lnTo>
                  <a:close/>
                </a:path>
              </a:pathLst>
            </a:custGeom>
            <a:solidFill>
              <a:srgbClr val="06627A"/>
            </a:solidFill>
            <a:ln>
              <a:noFill/>
            </a:ln>
          </p:spPr>
        </p:sp>
        <p:sp>
          <p:nvSpPr>
            <p:cNvPr id="251" name="Google Shape;251;p27"/>
            <p:cNvSpPr txBox="1"/>
            <p:nvPr/>
          </p:nvSpPr>
          <p:spPr>
            <a:xfrm>
              <a:off x="0" y="0"/>
              <a:ext cx="159177" cy="9077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27"/>
          <p:cNvGrpSpPr/>
          <p:nvPr/>
        </p:nvGrpSpPr>
        <p:grpSpPr>
          <a:xfrm rot="5400000">
            <a:off x="3748679" y="-146406"/>
            <a:ext cx="506594" cy="5604047"/>
            <a:chOff x="0" y="0"/>
            <a:chExt cx="181549" cy="2008331"/>
          </a:xfrm>
        </p:grpSpPr>
        <p:sp>
          <p:nvSpPr>
            <p:cNvPr id="253" name="Google Shape;253;p27"/>
            <p:cNvSpPr/>
            <p:nvPr/>
          </p:nvSpPr>
          <p:spPr>
            <a:xfrm>
              <a:off x="0" y="0"/>
              <a:ext cx="181549" cy="2008331"/>
            </a:xfrm>
            <a:custGeom>
              <a:rect b="b" l="l" r="r" t="t"/>
              <a:pathLst>
                <a:path extrusionOk="0" h="2008331" w="181549">
                  <a:moveTo>
                    <a:pt x="0" y="0"/>
                  </a:moveTo>
                  <a:lnTo>
                    <a:pt x="181549" y="0"/>
                  </a:lnTo>
                  <a:lnTo>
                    <a:pt x="18154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254" name="Google Shape;254;p27"/>
            <p:cNvSpPr txBox="1"/>
            <p:nvPr/>
          </p:nvSpPr>
          <p:spPr>
            <a:xfrm>
              <a:off x="0" y="0"/>
              <a:ext cx="18154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5" name="Google Shape;255;p27"/>
          <p:cNvGrpSpPr/>
          <p:nvPr/>
        </p:nvGrpSpPr>
        <p:grpSpPr>
          <a:xfrm rot="5400000">
            <a:off x="3748679" y="2424626"/>
            <a:ext cx="506594" cy="5604047"/>
            <a:chOff x="0" y="0"/>
            <a:chExt cx="181549" cy="2008331"/>
          </a:xfrm>
        </p:grpSpPr>
        <p:sp>
          <p:nvSpPr>
            <p:cNvPr id="256" name="Google Shape;256;p27"/>
            <p:cNvSpPr/>
            <p:nvPr/>
          </p:nvSpPr>
          <p:spPr>
            <a:xfrm>
              <a:off x="0" y="0"/>
              <a:ext cx="181549" cy="2008331"/>
            </a:xfrm>
            <a:custGeom>
              <a:rect b="b" l="l" r="r" t="t"/>
              <a:pathLst>
                <a:path extrusionOk="0" h="2008331" w="181549">
                  <a:moveTo>
                    <a:pt x="0" y="0"/>
                  </a:moveTo>
                  <a:lnTo>
                    <a:pt x="181549" y="0"/>
                  </a:lnTo>
                  <a:lnTo>
                    <a:pt x="18154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257" name="Google Shape;257;p27"/>
            <p:cNvSpPr txBox="1"/>
            <p:nvPr/>
          </p:nvSpPr>
          <p:spPr>
            <a:xfrm>
              <a:off x="0" y="0"/>
              <a:ext cx="18154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8" name="Google Shape;258;p27"/>
          <p:cNvGrpSpPr/>
          <p:nvPr/>
        </p:nvGrpSpPr>
        <p:grpSpPr>
          <a:xfrm rot="5400000">
            <a:off x="3748679" y="360180"/>
            <a:ext cx="506594" cy="5604047"/>
            <a:chOff x="0" y="0"/>
            <a:chExt cx="181549" cy="2008331"/>
          </a:xfrm>
        </p:grpSpPr>
        <p:sp>
          <p:nvSpPr>
            <p:cNvPr id="259" name="Google Shape;259;p27"/>
            <p:cNvSpPr/>
            <p:nvPr/>
          </p:nvSpPr>
          <p:spPr>
            <a:xfrm>
              <a:off x="0" y="0"/>
              <a:ext cx="181549" cy="2008331"/>
            </a:xfrm>
            <a:custGeom>
              <a:rect b="b" l="l" r="r" t="t"/>
              <a:pathLst>
                <a:path extrusionOk="0" h="2008331" w="181549">
                  <a:moveTo>
                    <a:pt x="0" y="0"/>
                  </a:moveTo>
                  <a:lnTo>
                    <a:pt x="181549" y="0"/>
                  </a:lnTo>
                  <a:lnTo>
                    <a:pt x="18154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260" name="Google Shape;260;p27"/>
            <p:cNvSpPr txBox="1"/>
            <p:nvPr/>
          </p:nvSpPr>
          <p:spPr>
            <a:xfrm>
              <a:off x="0" y="0"/>
              <a:ext cx="18154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1" name="Google Shape;261;p27"/>
          <p:cNvGrpSpPr/>
          <p:nvPr/>
        </p:nvGrpSpPr>
        <p:grpSpPr>
          <a:xfrm rot="5400000">
            <a:off x="3748679" y="2931212"/>
            <a:ext cx="506594" cy="5604047"/>
            <a:chOff x="0" y="0"/>
            <a:chExt cx="181549" cy="2008331"/>
          </a:xfrm>
        </p:grpSpPr>
        <p:sp>
          <p:nvSpPr>
            <p:cNvPr id="262" name="Google Shape;262;p27"/>
            <p:cNvSpPr/>
            <p:nvPr/>
          </p:nvSpPr>
          <p:spPr>
            <a:xfrm>
              <a:off x="0" y="0"/>
              <a:ext cx="181549" cy="2008331"/>
            </a:xfrm>
            <a:custGeom>
              <a:rect b="b" l="l" r="r" t="t"/>
              <a:pathLst>
                <a:path extrusionOk="0" h="2008331" w="181549">
                  <a:moveTo>
                    <a:pt x="0" y="0"/>
                  </a:moveTo>
                  <a:lnTo>
                    <a:pt x="181549" y="0"/>
                  </a:lnTo>
                  <a:lnTo>
                    <a:pt x="18154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263" name="Google Shape;263;p27"/>
            <p:cNvSpPr txBox="1"/>
            <p:nvPr/>
          </p:nvSpPr>
          <p:spPr>
            <a:xfrm>
              <a:off x="0" y="0"/>
              <a:ext cx="18154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27"/>
          <p:cNvGrpSpPr/>
          <p:nvPr/>
        </p:nvGrpSpPr>
        <p:grpSpPr>
          <a:xfrm rot="5400000">
            <a:off x="3748679" y="866766"/>
            <a:ext cx="506594" cy="5604047"/>
            <a:chOff x="0" y="0"/>
            <a:chExt cx="181549" cy="2008331"/>
          </a:xfrm>
        </p:grpSpPr>
        <p:sp>
          <p:nvSpPr>
            <p:cNvPr id="265" name="Google Shape;265;p27"/>
            <p:cNvSpPr/>
            <p:nvPr/>
          </p:nvSpPr>
          <p:spPr>
            <a:xfrm>
              <a:off x="0" y="0"/>
              <a:ext cx="181549" cy="2008331"/>
            </a:xfrm>
            <a:custGeom>
              <a:rect b="b" l="l" r="r" t="t"/>
              <a:pathLst>
                <a:path extrusionOk="0" h="2008331" w="181549">
                  <a:moveTo>
                    <a:pt x="0" y="0"/>
                  </a:moveTo>
                  <a:lnTo>
                    <a:pt x="181549" y="0"/>
                  </a:lnTo>
                  <a:lnTo>
                    <a:pt x="18154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266" name="Google Shape;266;p27"/>
            <p:cNvSpPr txBox="1"/>
            <p:nvPr/>
          </p:nvSpPr>
          <p:spPr>
            <a:xfrm>
              <a:off x="0" y="0"/>
              <a:ext cx="18154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27"/>
          <p:cNvGrpSpPr/>
          <p:nvPr/>
        </p:nvGrpSpPr>
        <p:grpSpPr>
          <a:xfrm rot="5400000">
            <a:off x="3748679" y="3437799"/>
            <a:ext cx="506594" cy="5604047"/>
            <a:chOff x="0" y="0"/>
            <a:chExt cx="181549" cy="2008331"/>
          </a:xfrm>
        </p:grpSpPr>
        <p:sp>
          <p:nvSpPr>
            <p:cNvPr id="268" name="Google Shape;268;p27"/>
            <p:cNvSpPr/>
            <p:nvPr/>
          </p:nvSpPr>
          <p:spPr>
            <a:xfrm>
              <a:off x="0" y="0"/>
              <a:ext cx="181549" cy="2008331"/>
            </a:xfrm>
            <a:custGeom>
              <a:rect b="b" l="l" r="r" t="t"/>
              <a:pathLst>
                <a:path extrusionOk="0" h="2008331" w="181549">
                  <a:moveTo>
                    <a:pt x="0" y="0"/>
                  </a:moveTo>
                  <a:lnTo>
                    <a:pt x="181549" y="0"/>
                  </a:lnTo>
                  <a:lnTo>
                    <a:pt x="18154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269" name="Google Shape;269;p27"/>
            <p:cNvSpPr txBox="1"/>
            <p:nvPr/>
          </p:nvSpPr>
          <p:spPr>
            <a:xfrm>
              <a:off x="0" y="0"/>
              <a:ext cx="18154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27"/>
          <p:cNvGrpSpPr/>
          <p:nvPr/>
        </p:nvGrpSpPr>
        <p:grpSpPr>
          <a:xfrm rot="5400000">
            <a:off x="3745269" y="1373353"/>
            <a:ext cx="506594" cy="5604047"/>
            <a:chOff x="0" y="0"/>
            <a:chExt cx="181549" cy="2008331"/>
          </a:xfrm>
        </p:grpSpPr>
        <p:sp>
          <p:nvSpPr>
            <p:cNvPr id="271" name="Google Shape;271;p27"/>
            <p:cNvSpPr/>
            <p:nvPr/>
          </p:nvSpPr>
          <p:spPr>
            <a:xfrm>
              <a:off x="0" y="0"/>
              <a:ext cx="181549" cy="2008331"/>
            </a:xfrm>
            <a:custGeom>
              <a:rect b="b" l="l" r="r" t="t"/>
              <a:pathLst>
                <a:path extrusionOk="0" h="2008331" w="181549">
                  <a:moveTo>
                    <a:pt x="0" y="0"/>
                  </a:moveTo>
                  <a:lnTo>
                    <a:pt x="181549" y="0"/>
                  </a:lnTo>
                  <a:lnTo>
                    <a:pt x="18154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272" name="Google Shape;272;p27"/>
            <p:cNvSpPr txBox="1"/>
            <p:nvPr/>
          </p:nvSpPr>
          <p:spPr>
            <a:xfrm>
              <a:off x="0" y="0"/>
              <a:ext cx="18154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27"/>
          <p:cNvGrpSpPr/>
          <p:nvPr/>
        </p:nvGrpSpPr>
        <p:grpSpPr>
          <a:xfrm rot="5400000">
            <a:off x="3745269" y="3944385"/>
            <a:ext cx="506594" cy="5604047"/>
            <a:chOff x="0" y="0"/>
            <a:chExt cx="181549" cy="2008331"/>
          </a:xfrm>
        </p:grpSpPr>
        <p:sp>
          <p:nvSpPr>
            <p:cNvPr id="274" name="Google Shape;274;p27"/>
            <p:cNvSpPr/>
            <p:nvPr/>
          </p:nvSpPr>
          <p:spPr>
            <a:xfrm>
              <a:off x="0" y="0"/>
              <a:ext cx="181549" cy="2008331"/>
            </a:xfrm>
            <a:custGeom>
              <a:rect b="b" l="l" r="r" t="t"/>
              <a:pathLst>
                <a:path extrusionOk="0" h="2008331" w="181549">
                  <a:moveTo>
                    <a:pt x="0" y="0"/>
                  </a:moveTo>
                  <a:lnTo>
                    <a:pt x="181549" y="0"/>
                  </a:lnTo>
                  <a:lnTo>
                    <a:pt x="18154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275" name="Google Shape;275;p27"/>
            <p:cNvSpPr txBox="1"/>
            <p:nvPr/>
          </p:nvSpPr>
          <p:spPr>
            <a:xfrm>
              <a:off x="0" y="0"/>
              <a:ext cx="18154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27"/>
          <p:cNvGrpSpPr/>
          <p:nvPr/>
        </p:nvGrpSpPr>
        <p:grpSpPr>
          <a:xfrm rot="5400000">
            <a:off x="3745269" y="1879939"/>
            <a:ext cx="506594" cy="5604047"/>
            <a:chOff x="0" y="0"/>
            <a:chExt cx="181549" cy="2008331"/>
          </a:xfrm>
        </p:grpSpPr>
        <p:sp>
          <p:nvSpPr>
            <p:cNvPr id="277" name="Google Shape;277;p27"/>
            <p:cNvSpPr/>
            <p:nvPr/>
          </p:nvSpPr>
          <p:spPr>
            <a:xfrm>
              <a:off x="0" y="0"/>
              <a:ext cx="181549" cy="2008331"/>
            </a:xfrm>
            <a:custGeom>
              <a:rect b="b" l="l" r="r" t="t"/>
              <a:pathLst>
                <a:path extrusionOk="0" h="2008331" w="181549">
                  <a:moveTo>
                    <a:pt x="0" y="0"/>
                  </a:moveTo>
                  <a:lnTo>
                    <a:pt x="181549" y="0"/>
                  </a:lnTo>
                  <a:lnTo>
                    <a:pt x="18154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278" name="Google Shape;278;p27"/>
            <p:cNvSpPr txBox="1"/>
            <p:nvPr/>
          </p:nvSpPr>
          <p:spPr>
            <a:xfrm>
              <a:off x="0" y="0"/>
              <a:ext cx="18154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" name="Google Shape;279;p27"/>
          <p:cNvGrpSpPr/>
          <p:nvPr/>
        </p:nvGrpSpPr>
        <p:grpSpPr>
          <a:xfrm rot="5400000">
            <a:off x="3745269" y="4450971"/>
            <a:ext cx="506594" cy="5604047"/>
            <a:chOff x="0" y="0"/>
            <a:chExt cx="181549" cy="2008331"/>
          </a:xfrm>
        </p:grpSpPr>
        <p:sp>
          <p:nvSpPr>
            <p:cNvPr id="280" name="Google Shape;280;p27"/>
            <p:cNvSpPr/>
            <p:nvPr/>
          </p:nvSpPr>
          <p:spPr>
            <a:xfrm>
              <a:off x="0" y="0"/>
              <a:ext cx="181549" cy="2008331"/>
            </a:xfrm>
            <a:custGeom>
              <a:rect b="b" l="l" r="r" t="t"/>
              <a:pathLst>
                <a:path extrusionOk="0" h="2008331" w="181549">
                  <a:moveTo>
                    <a:pt x="0" y="0"/>
                  </a:moveTo>
                  <a:lnTo>
                    <a:pt x="181549" y="0"/>
                  </a:lnTo>
                  <a:lnTo>
                    <a:pt x="18154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281" name="Google Shape;281;p27"/>
            <p:cNvSpPr txBox="1"/>
            <p:nvPr/>
          </p:nvSpPr>
          <p:spPr>
            <a:xfrm>
              <a:off x="0" y="0"/>
              <a:ext cx="18154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27"/>
          <p:cNvSpPr txBox="1"/>
          <p:nvPr/>
        </p:nvSpPr>
        <p:spPr>
          <a:xfrm>
            <a:off x="1403625" y="7158668"/>
            <a:ext cx="60483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Ampliação do alcance orgânico dos canais oficiais.</a:t>
            </a:r>
            <a:endParaRPr/>
          </a:p>
        </p:txBody>
      </p:sp>
      <p:grpSp>
        <p:nvGrpSpPr>
          <p:cNvPr id="283" name="Google Shape;283;p27"/>
          <p:cNvGrpSpPr/>
          <p:nvPr/>
        </p:nvGrpSpPr>
        <p:grpSpPr>
          <a:xfrm>
            <a:off x="752475" y="7544384"/>
            <a:ext cx="444168" cy="2094960"/>
            <a:chOff x="0" y="0"/>
            <a:chExt cx="159177" cy="750774"/>
          </a:xfrm>
        </p:grpSpPr>
        <p:sp>
          <p:nvSpPr>
            <p:cNvPr id="284" name="Google Shape;284;p27"/>
            <p:cNvSpPr/>
            <p:nvPr/>
          </p:nvSpPr>
          <p:spPr>
            <a:xfrm>
              <a:off x="0" y="0"/>
              <a:ext cx="159177" cy="750774"/>
            </a:xfrm>
            <a:custGeom>
              <a:rect b="b" l="l" r="r" t="t"/>
              <a:pathLst>
                <a:path extrusionOk="0" h="750774" w="159177">
                  <a:moveTo>
                    <a:pt x="0" y="0"/>
                  </a:moveTo>
                  <a:lnTo>
                    <a:pt x="159177" y="0"/>
                  </a:lnTo>
                  <a:lnTo>
                    <a:pt x="159177" y="750774"/>
                  </a:lnTo>
                  <a:lnTo>
                    <a:pt x="0" y="750774"/>
                  </a:lnTo>
                  <a:close/>
                </a:path>
              </a:pathLst>
            </a:custGeom>
            <a:solidFill>
              <a:srgbClr val="065468"/>
            </a:solidFill>
            <a:ln>
              <a:noFill/>
            </a:ln>
          </p:spPr>
        </p:sp>
        <p:sp>
          <p:nvSpPr>
            <p:cNvPr id="285" name="Google Shape;285;p27"/>
            <p:cNvSpPr txBox="1"/>
            <p:nvPr/>
          </p:nvSpPr>
          <p:spPr>
            <a:xfrm>
              <a:off x="0" y="0"/>
              <a:ext cx="159177" cy="750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6" name="Google Shape;286;p27"/>
          <p:cNvGrpSpPr/>
          <p:nvPr/>
        </p:nvGrpSpPr>
        <p:grpSpPr>
          <a:xfrm rot="5400000">
            <a:off x="3740115" y="5004221"/>
            <a:ext cx="523723" cy="5604047"/>
            <a:chOff x="0" y="0"/>
            <a:chExt cx="187694" cy="2008331"/>
          </a:xfrm>
        </p:grpSpPr>
        <p:sp>
          <p:nvSpPr>
            <p:cNvPr id="287" name="Google Shape;287;p27"/>
            <p:cNvSpPr/>
            <p:nvPr/>
          </p:nvSpPr>
          <p:spPr>
            <a:xfrm>
              <a:off x="0" y="0"/>
              <a:ext cx="187694" cy="2008331"/>
            </a:xfrm>
            <a:custGeom>
              <a:rect b="b" l="l" r="r" t="t"/>
              <a:pathLst>
                <a:path extrusionOk="0" h="2008331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288" name="Google Shape;288;p27"/>
            <p:cNvSpPr txBox="1"/>
            <p:nvPr/>
          </p:nvSpPr>
          <p:spPr>
            <a:xfrm>
              <a:off x="0" y="0"/>
              <a:ext cx="187694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89" name="Google Shape;289;p27"/>
          <p:cNvGrpSpPr/>
          <p:nvPr/>
        </p:nvGrpSpPr>
        <p:grpSpPr>
          <a:xfrm rot="5400000">
            <a:off x="3740115" y="5527953"/>
            <a:ext cx="523723" cy="5604047"/>
            <a:chOff x="0" y="0"/>
            <a:chExt cx="187694" cy="2008331"/>
          </a:xfrm>
        </p:grpSpPr>
        <p:sp>
          <p:nvSpPr>
            <p:cNvPr id="290" name="Google Shape;290;p27"/>
            <p:cNvSpPr/>
            <p:nvPr/>
          </p:nvSpPr>
          <p:spPr>
            <a:xfrm>
              <a:off x="0" y="0"/>
              <a:ext cx="187694" cy="2008331"/>
            </a:xfrm>
            <a:custGeom>
              <a:rect b="b" l="l" r="r" t="t"/>
              <a:pathLst>
                <a:path extrusionOk="0" h="2008331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291" name="Google Shape;291;p27"/>
            <p:cNvSpPr txBox="1"/>
            <p:nvPr/>
          </p:nvSpPr>
          <p:spPr>
            <a:xfrm>
              <a:off x="0" y="0"/>
              <a:ext cx="187694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2" name="Google Shape;292;p27"/>
          <p:cNvGrpSpPr/>
          <p:nvPr/>
        </p:nvGrpSpPr>
        <p:grpSpPr>
          <a:xfrm rot="5400000">
            <a:off x="3740115" y="6051684"/>
            <a:ext cx="523723" cy="5604047"/>
            <a:chOff x="0" y="0"/>
            <a:chExt cx="187694" cy="2008331"/>
          </a:xfrm>
        </p:grpSpPr>
        <p:sp>
          <p:nvSpPr>
            <p:cNvPr id="293" name="Google Shape;293;p27"/>
            <p:cNvSpPr/>
            <p:nvPr/>
          </p:nvSpPr>
          <p:spPr>
            <a:xfrm>
              <a:off x="0" y="0"/>
              <a:ext cx="187694" cy="2008331"/>
            </a:xfrm>
            <a:custGeom>
              <a:rect b="b" l="l" r="r" t="t"/>
              <a:pathLst>
                <a:path extrusionOk="0" h="2008331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294" name="Google Shape;294;p27"/>
            <p:cNvSpPr txBox="1"/>
            <p:nvPr/>
          </p:nvSpPr>
          <p:spPr>
            <a:xfrm>
              <a:off x="0" y="0"/>
              <a:ext cx="187694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5" name="Google Shape;295;p27"/>
          <p:cNvGrpSpPr/>
          <p:nvPr/>
        </p:nvGrpSpPr>
        <p:grpSpPr>
          <a:xfrm rot="5400000">
            <a:off x="3736706" y="6575415"/>
            <a:ext cx="523723" cy="5604047"/>
            <a:chOff x="0" y="0"/>
            <a:chExt cx="187694" cy="2008331"/>
          </a:xfrm>
        </p:grpSpPr>
        <p:sp>
          <p:nvSpPr>
            <p:cNvPr id="296" name="Google Shape;296;p27"/>
            <p:cNvSpPr/>
            <p:nvPr/>
          </p:nvSpPr>
          <p:spPr>
            <a:xfrm>
              <a:off x="0" y="0"/>
              <a:ext cx="187694" cy="2008331"/>
            </a:xfrm>
            <a:custGeom>
              <a:rect b="b" l="l" r="r" t="t"/>
              <a:pathLst>
                <a:path extrusionOk="0" h="2008331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297" name="Google Shape;297;p27"/>
            <p:cNvSpPr txBox="1"/>
            <p:nvPr/>
          </p:nvSpPr>
          <p:spPr>
            <a:xfrm>
              <a:off x="0" y="0"/>
              <a:ext cx="187694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" name="Google Shape;298;p27"/>
          <p:cNvSpPr txBox="1"/>
          <p:nvPr/>
        </p:nvSpPr>
        <p:spPr>
          <a:xfrm>
            <a:off x="752475" y="1181100"/>
            <a:ext cx="60483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As ações previstas neste Plano de Comunicação foram organizadas por eixos estratégicos e poderão ser ajustadas ao longo de sua execução, considerando novas demandas institucionais, prioridades da gestão e a disponibilidade de recursos humanos, técnicos e orçamentários.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299" name="Google Shape;299;p27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300" name="Google Shape;300;p27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10</a:t>
            </a:r>
            <a:endParaRPr/>
          </a:p>
        </p:txBody>
      </p:sp>
      <p:sp>
        <p:nvSpPr>
          <p:cNvPr id="301" name="Google Shape;301;p27"/>
          <p:cNvSpPr txBox="1"/>
          <p:nvPr/>
        </p:nvSpPr>
        <p:spPr>
          <a:xfrm>
            <a:off x="759525" y="756000"/>
            <a:ext cx="5915260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PRINCIPAIS AÇÕES E PROJETOS DE COMUNICAÇÃO</a:t>
            </a:r>
            <a:endParaRPr/>
          </a:p>
        </p:txBody>
      </p:sp>
      <p:sp>
        <p:nvSpPr>
          <p:cNvPr id="302" name="Google Shape;302;p27"/>
          <p:cNvSpPr txBox="1"/>
          <p:nvPr/>
        </p:nvSpPr>
        <p:spPr>
          <a:xfrm>
            <a:off x="1403625" y="2542987"/>
            <a:ext cx="60483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Implantação do calendário anual de comunicação interna;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3" name="Google Shape;303;p27"/>
          <p:cNvSpPr txBox="1"/>
          <p:nvPr/>
        </p:nvSpPr>
        <p:spPr>
          <a:xfrm>
            <a:off x="1403625" y="5114019"/>
            <a:ext cx="60483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Implantação do perfil institucional no LinkedIn;</a:t>
            </a:r>
            <a:endParaRPr/>
          </a:p>
        </p:txBody>
      </p:sp>
      <p:sp>
        <p:nvSpPr>
          <p:cNvPr id="304" name="Google Shape;304;p27"/>
          <p:cNvSpPr txBox="1"/>
          <p:nvPr/>
        </p:nvSpPr>
        <p:spPr>
          <a:xfrm>
            <a:off x="1403625" y="3019178"/>
            <a:ext cx="59766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Campanhas de engajamento dos colaboradores;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5" name="Google Shape;305;p27"/>
          <p:cNvSpPr txBox="1"/>
          <p:nvPr/>
        </p:nvSpPr>
        <p:spPr>
          <a:xfrm>
            <a:off x="1403625" y="5637750"/>
            <a:ext cx="59766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Consolidação da presença institucional no Instagram;</a:t>
            </a:r>
            <a:endParaRPr/>
          </a:p>
        </p:txBody>
      </p:sp>
      <p:sp>
        <p:nvSpPr>
          <p:cNvPr id="306" name="Google Shape;306;p27"/>
          <p:cNvSpPr txBox="1"/>
          <p:nvPr/>
        </p:nvSpPr>
        <p:spPr>
          <a:xfrm rot="-5400000">
            <a:off x="157981" y="3509421"/>
            <a:ext cx="16455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COMUNICAÇÃO INTERNA</a:t>
            </a:r>
            <a:endParaRPr/>
          </a:p>
        </p:txBody>
      </p:sp>
      <p:sp>
        <p:nvSpPr>
          <p:cNvPr id="307" name="Google Shape;307;p27"/>
          <p:cNvSpPr txBox="1"/>
          <p:nvPr/>
        </p:nvSpPr>
        <p:spPr>
          <a:xfrm rot="-5400000">
            <a:off x="153219" y="6081284"/>
            <a:ext cx="16455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FORTALECIMENTO DA COMUNICAÇÃO DIGITAL</a:t>
            </a:r>
            <a:endParaRPr/>
          </a:p>
        </p:txBody>
      </p:sp>
      <p:sp>
        <p:nvSpPr>
          <p:cNvPr id="308" name="Google Shape;308;p27"/>
          <p:cNvSpPr txBox="1"/>
          <p:nvPr/>
        </p:nvSpPr>
        <p:spPr>
          <a:xfrm>
            <a:off x="1403625" y="3535449"/>
            <a:ext cx="59766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Padronização dos comunicados institucionais;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09" name="Google Shape;309;p27"/>
          <p:cNvSpPr txBox="1"/>
          <p:nvPr/>
        </p:nvSpPr>
        <p:spPr>
          <a:xfrm>
            <a:off x="1403625" y="6113211"/>
            <a:ext cx="59766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Desenvolvimento do planejamento editorial;</a:t>
            </a:r>
            <a:endParaRPr/>
          </a:p>
        </p:txBody>
      </p:sp>
      <p:sp>
        <p:nvSpPr>
          <p:cNvPr id="310" name="Google Shape;310;p27"/>
          <p:cNvSpPr txBox="1"/>
          <p:nvPr/>
        </p:nvSpPr>
        <p:spPr>
          <a:xfrm>
            <a:off x="1403625" y="4061244"/>
            <a:ext cx="60483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Produção de informativos internos;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1" name="Google Shape;311;p27"/>
          <p:cNvSpPr txBox="1"/>
          <p:nvPr/>
        </p:nvSpPr>
        <p:spPr>
          <a:xfrm>
            <a:off x="1403625" y="6615936"/>
            <a:ext cx="45891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Produção de séries de conteúdo sobre TIC e serviços;</a:t>
            </a:r>
            <a:endParaRPr/>
          </a:p>
        </p:txBody>
      </p:sp>
      <p:sp>
        <p:nvSpPr>
          <p:cNvPr id="312" name="Google Shape;312;p27"/>
          <p:cNvSpPr txBox="1"/>
          <p:nvPr/>
        </p:nvSpPr>
        <p:spPr>
          <a:xfrm>
            <a:off x="1403625" y="4580906"/>
            <a:ext cx="60483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Cobertura dos eventos corporativos.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3" name="Google Shape;313;p27"/>
          <p:cNvSpPr txBox="1"/>
          <p:nvPr/>
        </p:nvSpPr>
        <p:spPr>
          <a:xfrm>
            <a:off x="1403625" y="7685051"/>
            <a:ext cx="60483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Fortalecimento do relacionamento com veículos de comunicação;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4" name="Google Shape;314;p27"/>
          <p:cNvSpPr txBox="1"/>
          <p:nvPr/>
        </p:nvSpPr>
        <p:spPr>
          <a:xfrm>
            <a:off x="1403625" y="8208783"/>
            <a:ext cx="59766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Produção periódica de releases institucionais;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5" name="Google Shape;315;p27"/>
          <p:cNvSpPr txBox="1"/>
          <p:nvPr/>
        </p:nvSpPr>
        <p:spPr>
          <a:xfrm rot="-5400000">
            <a:off x="196259" y="8387238"/>
            <a:ext cx="15666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RELACIONAMENTO COM A IMPRENSA</a:t>
            </a:r>
            <a:endParaRPr/>
          </a:p>
        </p:txBody>
      </p:sp>
      <p:sp>
        <p:nvSpPr>
          <p:cNvPr id="316" name="Google Shape;316;p27"/>
          <p:cNvSpPr txBox="1"/>
          <p:nvPr/>
        </p:nvSpPr>
        <p:spPr>
          <a:xfrm>
            <a:off x="1403625" y="8755728"/>
            <a:ext cx="59766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Organização de coletivas e entrevistas, quando necessário;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17" name="Google Shape;317;p27"/>
          <p:cNvSpPr txBox="1"/>
          <p:nvPr/>
        </p:nvSpPr>
        <p:spPr>
          <a:xfrm>
            <a:off x="1403625" y="9281523"/>
            <a:ext cx="6048300" cy="4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Criação de banco de contatos da imprensa.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8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grpSp>
        <p:nvGrpSpPr>
          <p:cNvPr id="323" name="Google Shape;323;p28"/>
          <p:cNvGrpSpPr/>
          <p:nvPr/>
        </p:nvGrpSpPr>
        <p:grpSpPr>
          <a:xfrm>
            <a:off x="756000" y="756000"/>
            <a:ext cx="444161" cy="1485469"/>
            <a:chOff x="0" y="0"/>
            <a:chExt cx="159177" cy="532359"/>
          </a:xfrm>
        </p:grpSpPr>
        <p:sp>
          <p:nvSpPr>
            <p:cNvPr id="324" name="Google Shape;324;p28"/>
            <p:cNvSpPr/>
            <p:nvPr/>
          </p:nvSpPr>
          <p:spPr>
            <a:xfrm>
              <a:off x="0" y="0"/>
              <a:ext cx="159177" cy="532359"/>
            </a:xfrm>
            <a:custGeom>
              <a:rect b="b" l="l" r="r" t="t"/>
              <a:pathLst>
                <a:path extrusionOk="0" h="532359" w="159177">
                  <a:moveTo>
                    <a:pt x="0" y="0"/>
                  </a:moveTo>
                  <a:lnTo>
                    <a:pt x="159177" y="0"/>
                  </a:lnTo>
                  <a:lnTo>
                    <a:pt x="159177" y="532359"/>
                  </a:lnTo>
                  <a:lnTo>
                    <a:pt x="0" y="532359"/>
                  </a:lnTo>
                  <a:close/>
                </a:path>
              </a:pathLst>
            </a:custGeom>
            <a:solidFill>
              <a:srgbClr val="08738F"/>
            </a:solidFill>
            <a:ln>
              <a:noFill/>
            </a:ln>
          </p:spPr>
        </p:sp>
        <p:sp>
          <p:nvSpPr>
            <p:cNvPr id="325" name="Google Shape;325;p28"/>
            <p:cNvSpPr txBox="1"/>
            <p:nvPr/>
          </p:nvSpPr>
          <p:spPr>
            <a:xfrm>
              <a:off x="0" y="0"/>
              <a:ext cx="159177" cy="53235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" name="Google Shape;326;p28"/>
          <p:cNvGrpSpPr/>
          <p:nvPr/>
        </p:nvGrpSpPr>
        <p:grpSpPr>
          <a:xfrm>
            <a:off x="756000" y="2289094"/>
            <a:ext cx="444161" cy="1504519"/>
            <a:chOff x="0" y="0"/>
            <a:chExt cx="159177" cy="539186"/>
          </a:xfrm>
        </p:grpSpPr>
        <p:sp>
          <p:nvSpPr>
            <p:cNvPr id="327" name="Google Shape;327;p28"/>
            <p:cNvSpPr/>
            <p:nvPr/>
          </p:nvSpPr>
          <p:spPr>
            <a:xfrm>
              <a:off x="0" y="0"/>
              <a:ext cx="159177" cy="539186"/>
            </a:xfrm>
            <a:custGeom>
              <a:rect b="b" l="l" r="r" t="t"/>
              <a:pathLst>
                <a:path extrusionOk="0" h="539186" w="159177">
                  <a:moveTo>
                    <a:pt x="0" y="0"/>
                  </a:moveTo>
                  <a:lnTo>
                    <a:pt x="159177" y="0"/>
                  </a:lnTo>
                  <a:lnTo>
                    <a:pt x="159177" y="539186"/>
                  </a:lnTo>
                  <a:lnTo>
                    <a:pt x="0" y="539186"/>
                  </a:lnTo>
                  <a:close/>
                </a:path>
              </a:pathLst>
            </a:custGeom>
            <a:solidFill>
              <a:srgbClr val="06627A"/>
            </a:solidFill>
            <a:ln>
              <a:noFill/>
            </a:ln>
          </p:spPr>
        </p:sp>
        <p:sp>
          <p:nvSpPr>
            <p:cNvPr id="328" name="Google Shape;328;p28"/>
            <p:cNvSpPr txBox="1"/>
            <p:nvPr/>
          </p:nvSpPr>
          <p:spPr>
            <a:xfrm>
              <a:off x="0" y="0"/>
              <a:ext cx="159177" cy="539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9" name="Google Shape;329;p28"/>
          <p:cNvGrpSpPr/>
          <p:nvPr/>
        </p:nvGrpSpPr>
        <p:grpSpPr>
          <a:xfrm rot="5400000">
            <a:off x="3757970" y="-1798399"/>
            <a:ext cx="495156" cy="5603954"/>
            <a:chOff x="0" y="0"/>
            <a:chExt cx="177453" cy="2008331"/>
          </a:xfrm>
        </p:grpSpPr>
        <p:sp>
          <p:nvSpPr>
            <p:cNvPr id="330" name="Google Shape;330;p28"/>
            <p:cNvSpPr/>
            <p:nvPr/>
          </p:nvSpPr>
          <p:spPr>
            <a:xfrm>
              <a:off x="0" y="0"/>
              <a:ext cx="177453" cy="2008331"/>
            </a:xfrm>
            <a:custGeom>
              <a:rect b="b" l="l" r="r" t="t"/>
              <a:pathLst>
                <a:path extrusionOk="0" h="2008331" w="177453">
                  <a:moveTo>
                    <a:pt x="0" y="0"/>
                  </a:moveTo>
                  <a:lnTo>
                    <a:pt x="177453" y="0"/>
                  </a:lnTo>
                  <a:lnTo>
                    <a:pt x="177453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331" name="Google Shape;331;p28"/>
            <p:cNvSpPr txBox="1"/>
            <p:nvPr/>
          </p:nvSpPr>
          <p:spPr>
            <a:xfrm>
              <a:off x="0" y="0"/>
              <a:ext cx="177453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" name="Google Shape;332;p28"/>
          <p:cNvGrpSpPr/>
          <p:nvPr/>
        </p:nvGrpSpPr>
        <p:grpSpPr>
          <a:xfrm rot="5400000">
            <a:off x="3754795" y="-262130"/>
            <a:ext cx="501506" cy="5603954"/>
            <a:chOff x="0" y="0"/>
            <a:chExt cx="179729" cy="2008331"/>
          </a:xfrm>
        </p:grpSpPr>
        <p:sp>
          <p:nvSpPr>
            <p:cNvPr id="333" name="Google Shape;333;p28"/>
            <p:cNvSpPr/>
            <p:nvPr/>
          </p:nvSpPr>
          <p:spPr>
            <a:xfrm>
              <a:off x="0" y="0"/>
              <a:ext cx="179729" cy="2008331"/>
            </a:xfrm>
            <a:custGeom>
              <a:rect b="b" l="l" r="r" t="t"/>
              <a:pathLst>
                <a:path extrusionOk="0" h="2008331" w="179729">
                  <a:moveTo>
                    <a:pt x="0" y="0"/>
                  </a:moveTo>
                  <a:lnTo>
                    <a:pt x="179729" y="0"/>
                  </a:lnTo>
                  <a:lnTo>
                    <a:pt x="17972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334" name="Google Shape;334;p28"/>
            <p:cNvSpPr txBox="1"/>
            <p:nvPr/>
          </p:nvSpPr>
          <p:spPr>
            <a:xfrm>
              <a:off x="0" y="0"/>
              <a:ext cx="17972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" name="Google Shape;335;p28"/>
          <p:cNvGrpSpPr/>
          <p:nvPr/>
        </p:nvGrpSpPr>
        <p:grpSpPr>
          <a:xfrm rot="5400000">
            <a:off x="3757970" y="-1303243"/>
            <a:ext cx="495156" cy="5603954"/>
            <a:chOff x="0" y="0"/>
            <a:chExt cx="177453" cy="2008331"/>
          </a:xfrm>
        </p:grpSpPr>
        <p:sp>
          <p:nvSpPr>
            <p:cNvPr id="336" name="Google Shape;336;p28"/>
            <p:cNvSpPr/>
            <p:nvPr/>
          </p:nvSpPr>
          <p:spPr>
            <a:xfrm>
              <a:off x="0" y="0"/>
              <a:ext cx="177453" cy="2008331"/>
            </a:xfrm>
            <a:custGeom>
              <a:rect b="b" l="l" r="r" t="t"/>
              <a:pathLst>
                <a:path extrusionOk="0" h="2008331" w="177453">
                  <a:moveTo>
                    <a:pt x="0" y="0"/>
                  </a:moveTo>
                  <a:lnTo>
                    <a:pt x="177453" y="0"/>
                  </a:lnTo>
                  <a:lnTo>
                    <a:pt x="177453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337" name="Google Shape;337;p28"/>
            <p:cNvSpPr txBox="1"/>
            <p:nvPr/>
          </p:nvSpPr>
          <p:spPr>
            <a:xfrm>
              <a:off x="0" y="0"/>
              <a:ext cx="177453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" name="Google Shape;338;p28"/>
          <p:cNvGrpSpPr/>
          <p:nvPr/>
        </p:nvGrpSpPr>
        <p:grpSpPr>
          <a:xfrm rot="5400000">
            <a:off x="3754795" y="239377"/>
            <a:ext cx="501506" cy="5603954"/>
            <a:chOff x="0" y="0"/>
            <a:chExt cx="179729" cy="2008331"/>
          </a:xfrm>
        </p:grpSpPr>
        <p:sp>
          <p:nvSpPr>
            <p:cNvPr id="339" name="Google Shape;339;p28"/>
            <p:cNvSpPr/>
            <p:nvPr/>
          </p:nvSpPr>
          <p:spPr>
            <a:xfrm>
              <a:off x="0" y="0"/>
              <a:ext cx="179729" cy="2008331"/>
            </a:xfrm>
            <a:custGeom>
              <a:rect b="b" l="l" r="r" t="t"/>
              <a:pathLst>
                <a:path extrusionOk="0" h="2008331" w="179729">
                  <a:moveTo>
                    <a:pt x="0" y="0"/>
                  </a:moveTo>
                  <a:lnTo>
                    <a:pt x="179729" y="0"/>
                  </a:lnTo>
                  <a:lnTo>
                    <a:pt x="17972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340" name="Google Shape;340;p28"/>
            <p:cNvSpPr txBox="1"/>
            <p:nvPr/>
          </p:nvSpPr>
          <p:spPr>
            <a:xfrm>
              <a:off x="0" y="0"/>
              <a:ext cx="17972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8"/>
          <p:cNvGrpSpPr/>
          <p:nvPr/>
        </p:nvGrpSpPr>
        <p:grpSpPr>
          <a:xfrm rot="5400000">
            <a:off x="3757970" y="-808086"/>
            <a:ext cx="495156" cy="5603954"/>
            <a:chOff x="0" y="0"/>
            <a:chExt cx="177453" cy="2008331"/>
          </a:xfrm>
        </p:grpSpPr>
        <p:sp>
          <p:nvSpPr>
            <p:cNvPr id="342" name="Google Shape;342;p28"/>
            <p:cNvSpPr/>
            <p:nvPr/>
          </p:nvSpPr>
          <p:spPr>
            <a:xfrm>
              <a:off x="0" y="0"/>
              <a:ext cx="177453" cy="2008331"/>
            </a:xfrm>
            <a:custGeom>
              <a:rect b="b" l="l" r="r" t="t"/>
              <a:pathLst>
                <a:path extrusionOk="0" h="2008331" w="177453">
                  <a:moveTo>
                    <a:pt x="0" y="0"/>
                  </a:moveTo>
                  <a:lnTo>
                    <a:pt x="177453" y="0"/>
                  </a:lnTo>
                  <a:lnTo>
                    <a:pt x="177453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343" name="Google Shape;343;p28"/>
            <p:cNvSpPr txBox="1"/>
            <p:nvPr/>
          </p:nvSpPr>
          <p:spPr>
            <a:xfrm>
              <a:off x="0" y="0"/>
              <a:ext cx="177453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" name="Google Shape;344;p28"/>
          <p:cNvGrpSpPr/>
          <p:nvPr/>
        </p:nvGrpSpPr>
        <p:grpSpPr>
          <a:xfrm rot="5400000">
            <a:off x="3754795" y="740883"/>
            <a:ext cx="501506" cy="5603954"/>
            <a:chOff x="0" y="0"/>
            <a:chExt cx="179729" cy="2008331"/>
          </a:xfrm>
        </p:grpSpPr>
        <p:sp>
          <p:nvSpPr>
            <p:cNvPr id="345" name="Google Shape;345;p28"/>
            <p:cNvSpPr/>
            <p:nvPr/>
          </p:nvSpPr>
          <p:spPr>
            <a:xfrm>
              <a:off x="0" y="0"/>
              <a:ext cx="179729" cy="2008331"/>
            </a:xfrm>
            <a:custGeom>
              <a:rect b="b" l="l" r="r" t="t"/>
              <a:pathLst>
                <a:path extrusionOk="0" h="2008331" w="179729">
                  <a:moveTo>
                    <a:pt x="0" y="0"/>
                  </a:moveTo>
                  <a:lnTo>
                    <a:pt x="179729" y="0"/>
                  </a:lnTo>
                  <a:lnTo>
                    <a:pt x="179729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346" name="Google Shape;346;p28"/>
            <p:cNvSpPr txBox="1"/>
            <p:nvPr/>
          </p:nvSpPr>
          <p:spPr>
            <a:xfrm>
              <a:off x="0" y="0"/>
              <a:ext cx="179729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28"/>
          <p:cNvGrpSpPr/>
          <p:nvPr/>
        </p:nvGrpSpPr>
        <p:grpSpPr>
          <a:xfrm>
            <a:off x="756000" y="3841238"/>
            <a:ext cx="444161" cy="2094926"/>
            <a:chOff x="0" y="0"/>
            <a:chExt cx="159177" cy="750774"/>
          </a:xfrm>
        </p:grpSpPr>
        <p:sp>
          <p:nvSpPr>
            <p:cNvPr id="348" name="Google Shape;348;p28"/>
            <p:cNvSpPr/>
            <p:nvPr/>
          </p:nvSpPr>
          <p:spPr>
            <a:xfrm>
              <a:off x="0" y="0"/>
              <a:ext cx="159177" cy="750774"/>
            </a:xfrm>
            <a:custGeom>
              <a:rect b="b" l="l" r="r" t="t"/>
              <a:pathLst>
                <a:path extrusionOk="0" h="750774" w="159177">
                  <a:moveTo>
                    <a:pt x="0" y="0"/>
                  </a:moveTo>
                  <a:lnTo>
                    <a:pt x="159177" y="0"/>
                  </a:lnTo>
                  <a:lnTo>
                    <a:pt x="159177" y="750774"/>
                  </a:lnTo>
                  <a:lnTo>
                    <a:pt x="0" y="750774"/>
                  </a:lnTo>
                  <a:close/>
                </a:path>
              </a:pathLst>
            </a:custGeom>
            <a:solidFill>
              <a:srgbClr val="065468"/>
            </a:solidFill>
            <a:ln>
              <a:noFill/>
            </a:ln>
          </p:spPr>
        </p:sp>
        <p:sp>
          <p:nvSpPr>
            <p:cNvPr id="349" name="Google Shape;349;p28"/>
            <p:cNvSpPr txBox="1"/>
            <p:nvPr/>
          </p:nvSpPr>
          <p:spPr>
            <a:xfrm>
              <a:off x="0" y="0"/>
              <a:ext cx="159177" cy="7507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" name="Google Shape;350;p28"/>
          <p:cNvGrpSpPr/>
          <p:nvPr/>
        </p:nvGrpSpPr>
        <p:grpSpPr>
          <a:xfrm rot="5400000">
            <a:off x="3743682" y="1301127"/>
            <a:ext cx="523731" cy="5603954"/>
            <a:chOff x="0" y="0"/>
            <a:chExt cx="187694" cy="2008331"/>
          </a:xfrm>
        </p:grpSpPr>
        <p:sp>
          <p:nvSpPr>
            <p:cNvPr id="351" name="Google Shape;351;p28"/>
            <p:cNvSpPr/>
            <p:nvPr/>
          </p:nvSpPr>
          <p:spPr>
            <a:xfrm>
              <a:off x="0" y="0"/>
              <a:ext cx="187694" cy="2008331"/>
            </a:xfrm>
            <a:custGeom>
              <a:rect b="b" l="l" r="r" t="t"/>
              <a:pathLst>
                <a:path extrusionOk="0" h="2008331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352" name="Google Shape;352;p28"/>
            <p:cNvSpPr txBox="1"/>
            <p:nvPr/>
          </p:nvSpPr>
          <p:spPr>
            <a:xfrm>
              <a:off x="0" y="0"/>
              <a:ext cx="187694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3" name="Google Shape;353;p28"/>
          <p:cNvGrpSpPr/>
          <p:nvPr/>
        </p:nvGrpSpPr>
        <p:grpSpPr>
          <a:xfrm rot="5400000">
            <a:off x="3743682" y="1824858"/>
            <a:ext cx="523731" cy="5603954"/>
            <a:chOff x="0" y="0"/>
            <a:chExt cx="187694" cy="2008331"/>
          </a:xfrm>
        </p:grpSpPr>
        <p:sp>
          <p:nvSpPr>
            <p:cNvPr id="354" name="Google Shape;354;p28"/>
            <p:cNvSpPr/>
            <p:nvPr/>
          </p:nvSpPr>
          <p:spPr>
            <a:xfrm>
              <a:off x="0" y="0"/>
              <a:ext cx="187694" cy="2008331"/>
            </a:xfrm>
            <a:custGeom>
              <a:rect b="b" l="l" r="r" t="t"/>
              <a:pathLst>
                <a:path extrusionOk="0" h="2008331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355" name="Google Shape;355;p28"/>
            <p:cNvSpPr txBox="1"/>
            <p:nvPr/>
          </p:nvSpPr>
          <p:spPr>
            <a:xfrm>
              <a:off x="0" y="0"/>
              <a:ext cx="187694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6" name="Google Shape;356;p28"/>
          <p:cNvGrpSpPr/>
          <p:nvPr/>
        </p:nvGrpSpPr>
        <p:grpSpPr>
          <a:xfrm rot="5400000">
            <a:off x="3743682" y="2348590"/>
            <a:ext cx="523731" cy="5603954"/>
            <a:chOff x="0" y="0"/>
            <a:chExt cx="187694" cy="2008331"/>
          </a:xfrm>
        </p:grpSpPr>
        <p:sp>
          <p:nvSpPr>
            <p:cNvPr id="357" name="Google Shape;357;p28"/>
            <p:cNvSpPr/>
            <p:nvPr/>
          </p:nvSpPr>
          <p:spPr>
            <a:xfrm>
              <a:off x="0" y="0"/>
              <a:ext cx="187694" cy="2008331"/>
            </a:xfrm>
            <a:custGeom>
              <a:rect b="b" l="l" r="r" t="t"/>
              <a:pathLst>
                <a:path extrusionOk="0" h="2008331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358" name="Google Shape;358;p28"/>
            <p:cNvSpPr txBox="1"/>
            <p:nvPr/>
          </p:nvSpPr>
          <p:spPr>
            <a:xfrm>
              <a:off x="0" y="0"/>
              <a:ext cx="187694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" name="Google Shape;359;p28"/>
          <p:cNvGrpSpPr/>
          <p:nvPr/>
        </p:nvGrpSpPr>
        <p:grpSpPr>
          <a:xfrm rot="5400000">
            <a:off x="3740273" y="2872321"/>
            <a:ext cx="523731" cy="5603954"/>
            <a:chOff x="0" y="0"/>
            <a:chExt cx="187694" cy="2008331"/>
          </a:xfrm>
        </p:grpSpPr>
        <p:sp>
          <p:nvSpPr>
            <p:cNvPr id="360" name="Google Shape;360;p28"/>
            <p:cNvSpPr/>
            <p:nvPr/>
          </p:nvSpPr>
          <p:spPr>
            <a:xfrm>
              <a:off x="0" y="0"/>
              <a:ext cx="187694" cy="2008331"/>
            </a:xfrm>
            <a:custGeom>
              <a:rect b="b" l="l" r="r" t="t"/>
              <a:pathLst>
                <a:path extrusionOk="0" h="2008331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2008331"/>
                  </a:lnTo>
                  <a:lnTo>
                    <a:pt x="0" y="2008331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361" name="Google Shape;361;p28"/>
            <p:cNvSpPr txBox="1"/>
            <p:nvPr/>
          </p:nvSpPr>
          <p:spPr>
            <a:xfrm>
              <a:off x="0" y="0"/>
              <a:ext cx="187694" cy="20083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2" name="Google Shape;362;p28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363" name="Google Shape;363;p28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11</a:t>
            </a:r>
            <a:endParaRPr/>
          </a:p>
        </p:txBody>
      </p:sp>
      <p:sp>
        <p:nvSpPr>
          <p:cNvPr id="364" name="Google Shape;364;p28"/>
          <p:cNvSpPr txBox="1"/>
          <p:nvPr/>
        </p:nvSpPr>
        <p:spPr>
          <a:xfrm>
            <a:off x="1407150" y="896667"/>
            <a:ext cx="6048375" cy="220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Desenvolvimento do Manual de Identidade Visual;</a:t>
            </a:r>
            <a:endParaRPr/>
          </a:p>
        </p:txBody>
      </p:sp>
      <p:sp>
        <p:nvSpPr>
          <p:cNvPr id="365" name="Google Shape;365;p28"/>
          <p:cNvSpPr txBox="1"/>
          <p:nvPr/>
        </p:nvSpPr>
        <p:spPr>
          <a:xfrm>
            <a:off x="1407150" y="2429778"/>
            <a:ext cx="5254809" cy="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Conclusão do processo para contratação de agência de publicidade;</a:t>
            </a:r>
            <a:endParaRPr/>
          </a:p>
        </p:txBody>
      </p:sp>
      <p:sp>
        <p:nvSpPr>
          <p:cNvPr id="366" name="Google Shape;366;p28"/>
          <p:cNvSpPr txBox="1"/>
          <p:nvPr/>
        </p:nvSpPr>
        <p:spPr>
          <a:xfrm>
            <a:off x="1407150" y="1420399"/>
            <a:ext cx="5976642" cy="220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Padronização das apresentações e documentos institucionais;</a:t>
            </a:r>
            <a:endParaRPr/>
          </a:p>
        </p:txBody>
      </p:sp>
      <p:sp>
        <p:nvSpPr>
          <p:cNvPr id="367" name="Google Shape;367;p28"/>
          <p:cNvSpPr txBox="1"/>
          <p:nvPr/>
        </p:nvSpPr>
        <p:spPr>
          <a:xfrm>
            <a:off x="1407150" y="2889534"/>
            <a:ext cx="5976642" cy="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Estruturação das primeiras campanhas institucionais;</a:t>
            </a:r>
            <a:endParaRPr/>
          </a:p>
        </p:txBody>
      </p:sp>
      <p:sp>
        <p:nvSpPr>
          <p:cNvPr id="368" name="Google Shape;368;p28"/>
          <p:cNvSpPr txBox="1"/>
          <p:nvPr/>
        </p:nvSpPr>
        <p:spPr>
          <a:xfrm rot="-5400000">
            <a:off x="520302" y="1253565"/>
            <a:ext cx="11172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IDENTIDADE INSTITUCIONAL</a:t>
            </a:r>
            <a:endParaRPr/>
          </a:p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00" u="none" cap="none" strike="noStrike">
              <a:solidFill>
                <a:srgbClr val="FFFFFF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69" name="Google Shape;369;p28"/>
          <p:cNvSpPr txBox="1"/>
          <p:nvPr/>
        </p:nvSpPr>
        <p:spPr>
          <a:xfrm rot="-5400000">
            <a:off x="419782" y="2896609"/>
            <a:ext cx="11172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PUBLICIDADE E CAMPANHAS</a:t>
            </a:r>
            <a:endParaRPr/>
          </a:p>
        </p:txBody>
      </p:sp>
      <p:sp>
        <p:nvSpPr>
          <p:cNvPr id="370" name="Google Shape;370;p28"/>
          <p:cNvSpPr txBox="1"/>
          <p:nvPr/>
        </p:nvSpPr>
        <p:spPr>
          <a:xfrm>
            <a:off x="1407150" y="1887124"/>
            <a:ext cx="5976642" cy="440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Criação de banco de templates para comunicação.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1" name="Google Shape;371;p28"/>
          <p:cNvSpPr txBox="1"/>
          <p:nvPr/>
        </p:nvSpPr>
        <p:spPr>
          <a:xfrm>
            <a:off x="1407150" y="3436480"/>
            <a:ext cx="5976642" cy="2209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Planejamento anual de campanhas de utilidade pública.</a:t>
            </a:r>
            <a:endParaRPr/>
          </a:p>
        </p:txBody>
      </p:sp>
      <p:sp>
        <p:nvSpPr>
          <p:cNvPr id="372" name="Google Shape;372;p28"/>
          <p:cNvSpPr txBox="1"/>
          <p:nvPr/>
        </p:nvSpPr>
        <p:spPr>
          <a:xfrm>
            <a:off x="1407150" y="3981906"/>
            <a:ext cx="6048375" cy="440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Padronização dos fluxos de atendimento;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3" name="Google Shape;373;p28"/>
          <p:cNvSpPr txBox="1"/>
          <p:nvPr/>
        </p:nvSpPr>
        <p:spPr>
          <a:xfrm>
            <a:off x="1407150" y="4505637"/>
            <a:ext cx="5976642" cy="440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Criação de banco institucional de imagens;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4" name="Google Shape;374;p28"/>
          <p:cNvSpPr txBox="1"/>
          <p:nvPr/>
        </p:nvSpPr>
        <p:spPr>
          <a:xfrm rot="-5400000">
            <a:off x="346467" y="4686459"/>
            <a:ext cx="1247700" cy="4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APRIMORAMENTO DA ASCOM</a:t>
            </a:r>
            <a:endParaRPr/>
          </a:p>
        </p:txBody>
      </p:sp>
      <p:sp>
        <p:nvSpPr>
          <p:cNvPr id="375" name="Google Shape;375;p28"/>
          <p:cNvSpPr txBox="1"/>
          <p:nvPr/>
        </p:nvSpPr>
        <p:spPr>
          <a:xfrm>
            <a:off x="1407150" y="5052583"/>
            <a:ext cx="5976642" cy="440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Organização do acervo fotográfico e audiovisual;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76" name="Google Shape;376;p28"/>
          <p:cNvSpPr txBox="1"/>
          <p:nvPr/>
        </p:nvSpPr>
        <p:spPr>
          <a:xfrm>
            <a:off x="1407150" y="5578378"/>
            <a:ext cx="6048375" cy="220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Definição de indicadores de desempenho da comunicação.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9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30" l="0" r="0" t="-720"/>
            </a:stretch>
          </a:blipFill>
          <a:ln>
            <a:noFill/>
          </a:ln>
        </p:spPr>
      </p:sp>
      <p:sp>
        <p:nvSpPr>
          <p:cNvPr id="382" name="Google Shape;382;p29"/>
          <p:cNvSpPr txBox="1"/>
          <p:nvPr/>
        </p:nvSpPr>
        <p:spPr>
          <a:xfrm>
            <a:off x="756000" y="9936000"/>
            <a:ext cx="4171800" cy="1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383" name="Google Shape;383;p29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</a:t>
            </a: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2</a:t>
            </a:r>
            <a:endParaRPr/>
          </a:p>
        </p:txBody>
      </p:sp>
      <p:sp>
        <p:nvSpPr>
          <p:cNvPr id="384" name="Google Shape;384;p29"/>
          <p:cNvSpPr txBox="1"/>
          <p:nvPr/>
        </p:nvSpPr>
        <p:spPr>
          <a:xfrm>
            <a:off x="755850" y="1139614"/>
            <a:ext cx="6048300" cy="39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Durante a vigência deste Plano de Comunicação, a Assessoria de Comunicação priorizará a produção de conteúdos e ações institucionais relacionados aos seguintes temas:</a:t>
            </a:r>
            <a:endParaRPr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(28 de janeiro)</a:t>
            </a:r>
            <a:r>
              <a:rPr b="0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Dia Internacional da Proteção de Dados (LGPD)</a:t>
            </a:r>
            <a:endParaRPr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(15 de março) </a:t>
            </a:r>
            <a:r>
              <a:rPr b="0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Dia do Consumidor (serviços digitais)</a:t>
            </a:r>
            <a:endParaRPr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(17 de maio) </a:t>
            </a:r>
            <a:r>
              <a:rPr b="0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Dia Mundial da Internet</a:t>
            </a:r>
            <a:endParaRPr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(30 de agosto) </a:t>
            </a:r>
            <a:r>
              <a:rPr b="0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Aniversário da Maceió Digital</a:t>
            </a:r>
            <a:endParaRPr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(19 de setembro)</a:t>
            </a:r>
            <a:r>
              <a:rPr b="0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Dia do Programador</a:t>
            </a:r>
            <a:endParaRPr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(1º de outubro) </a:t>
            </a:r>
            <a:r>
              <a:rPr b="0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Aniversário de Maceió</a:t>
            </a:r>
            <a:endParaRPr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(28 de outubro)</a:t>
            </a:r>
            <a:r>
              <a:rPr b="0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Dia do Servidor Público</a:t>
            </a:r>
            <a:endParaRPr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(Novembro)</a:t>
            </a:r>
            <a:r>
              <a:rPr b="0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Mês da Segurança da Informação</a:t>
            </a:r>
            <a:endParaRPr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(Dezembro) </a:t>
            </a:r>
            <a:r>
              <a:rPr b="0" i="0" lang="en-US" sz="1467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Retrospectiva Institucional</a:t>
            </a:r>
            <a:endParaRPr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2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7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85" name="Google Shape;385;p29"/>
          <p:cNvSpPr txBox="1"/>
          <p:nvPr/>
        </p:nvSpPr>
        <p:spPr>
          <a:xfrm>
            <a:off x="759375" y="714514"/>
            <a:ext cx="42090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TEMAS ESTRATÉGICOS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0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391" name="Google Shape;391;p30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392" name="Google Shape;392;p30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</a:t>
            </a: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3</a:t>
            </a:r>
            <a:endParaRPr/>
          </a:p>
        </p:txBody>
      </p:sp>
      <p:sp>
        <p:nvSpPr>
          <p:cNvPr id="393" name="Google Shape;393;p30"/>
          <p:cNvSpPr txBox="1"/>
          <p:nvPr/>
        </p:nvSpPr>
        <p:spPr>
          <a:xfrm>
            <a:off x="755625" y="756000"/>
            <a:ext cx="6048300" cy="1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Os temas e datas elencados representam as prioridades estratégicas da comunicação institucional da Maceió Digital S.A. durante a vigência deste Plano. Contudo, a Assessoria de Comunicação poderá desenvolver conteúdos, campanhas e materiais relacionados a outras datas comemorativas, ações institucionais, projetos da empresa e iniciativas da Prefeitura de Maceió, sempre que houver pertinência, interesse público ou demanda da gestão, observando as prioridades estabelecidas neste planejamento.</a:t>
            </a:r>
            <a:endParaRPr sz="1350"/>
          </a:p>
        </p:txBody>
      </p:sp>
      <p:sp>
        <p:nvSpPr>
          <p:cNvPr id="394" name="Google Shape;394;p30"/>
          <p:cNvSpPr txBox="1"/>
          <p:nvPr/>
        </p:nvSpPr>
        <p:spPr>
          <a:xfrm>
            <a:off x="755625" y="3160349"/>
            <a:ext cx="6048300" cy="58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Para garantir maior eficiência, alinhamento estratégico e segurança institucional nas ações de comunicação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S/A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, torna-se necessária a definição de diretrizes gerais que orientem os fluxos de informação, aprovação e divulgação dos conteúdos institucionais.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 comunicação desempenha papel estratégico na construção da imagem da empresa, na divulgação de seus projetos e no relacionamento com seus públicos de interesse. Para que esse trabalho seja desenvolvido de forma planejada, é fundamental que a Assessoria de Comunicação esteja integrada aos processos institucionais desde as etapas iniciais de planejamento e desenvolvimento de ações, projetos, programas e eventos.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Nesse sentido, recomenda-se a construção de orientações institucionais junto à Presidência, estabelecendo critérios claros para situações que envolvam divulgação, participação institucional, presença de autoridades, aprovação de conteúdos, relacionamento com órgãos parceiros e definição de prioridades comunicacionais.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Essas diretrizes têm como objetivo assegurar que a atuação da comunicação esteja alinhada às estratégias da empresa, respeitando as orientações da alta gestão e, simultaneamente, garantindo a aplicação de critérios técnicos da área de comunicação, fundamentais para a qualidade, coerência e efetividade das entregas.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2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395" name="Google Shape;395;p30"/>
          <p:cNvSpPr txBox="1"/>
          <p:nvPr/>
        </p:nvSpPr>
        <p:spPr>
          <a:xfrm>
            <a:off x="759150" y="2735249"/>
            <a:ext cx="5889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ORIENTAÇÕES E DIRETRIZES INSTITUCIONAIS DE COMUNICAÇÃO</a:t>
            </a:r>
            <a:endParaRPr sz="135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1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401" name="Google Shape;401;p31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402" name="Google Shape;402;p31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</a:t>
            </a: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4</a:t>
            </a:r>
            <a:endParaRPr/>
          </a:p>
        </p:txBody>
      </p:sp>
      <p:sp>
        <p:nvSpPr>
          <p:cNvPr id="403" name="Google Shape;403;p31"/>
          <p:cNvSpPr txBox="1"/>
          <p:nvPr/>
        </p:nvSpPr>
        <p:spPr>
          <a:xfrm>
            <a:off x="770058" y="1181100"/>
            <a:ext cx="6048300" cy="36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I. A Assessoria de Comunicação deverá integrar o fluxo de desenvolvimento dos projetos, programas, ações institucionais e eventos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S/A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desde suas etapas iniciais, garantindo planejamento estratégico da comunicação, definição de narrativas, elaboração de materiais e adequação das entregas aos objetivos institucionais.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II. Todas as iniciativas com potencial de repercussão interna ou externa deverão ser comunicadas previamente à Assessoria de Comunicação pelas diretorias e áreas responsáveis, permitindo a construção antecipada das estratégias de divulgação.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III. A participação da Comunicação deverá ocorrer previamente ao lançamento público de projetos e iniciativas, possibilitando o planejamento das estratégias de divulgação, desenvolvimento de identidade visual, produção de materiais institucionais, definição dos canais de comunicação e relacionamento com a imprensa.</a:t>
            </a:r>
            <a:endParaRPr sz="1350"/>
          </a:p>
        </p:txBody>
      </p:sp>
      <p:sp>
        <p:nvSpPr>
          <p:cNvPr id="404" name="Google Shape;404;p31"/>
          <p:cNvSpPr txBox="1"/>
          <p:nvPr/>
        </p:nvSpPr>
        <p:spPr>
          <a:xfrm>
            <a:off x="773583" y="756000"/>
            <a:ext cx="4209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INTEGRAÇÃO</a:t>
            </a:r>
            <a:endParaRPr sz="1350"/>
          </a:p>
        </p:txBody>
      </p:sp>
      <p:sp>
        <p:nvSpPr>
          <p:cNvPr id="405" name="Google Shape;405;p31"/>
          <p:cNvSpPr txBox="1"/>
          <p:nvPr/>
        </p:nvSpPr>
        <p:spPr>
          <a:xfrm>
            <a:off x="755625" y="5685655"/>
            <a:ext cx="6048300" cy="34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3131"/>
                </a:solidFill>
                <a:latin typeface="Titillium Web"/>
                <a:ea typeface="Titillium Web"/>
                <a:cs typeface="Titillium Web"/>
                <a:sym typeface="Titillium Web"/>
              </a:rPr>
              <a:t>IV. Quais critérios devem orientar a cobertura de eventos institucionais pela Comunicação?*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FF313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3131"/>
                </a:solidFill>
                <a:latin typeface="Titillium Web"/>
                <a:ea typeface="Titillium Web"/>
                <a:cs typeface="Titillium Web"/>
                <a:sym typeface="Titillium Web"/>
              </a:rPr>
              <a:t>V. A presença ou ausência de representantes da Presidência, Diretoria ou autoridades convidadas deve ser considerada como critério para publicação de conteúdos institucionais? Em quais situações?*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FF313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3131"/>
                </a:solidFill>
                <a:latin typeface="Titillium Web"/>
                <a:ea typeface="Titillium Web"/>
                <a:cs typeface="Titillium Web"/>
                <a:sym typeface="Titillium Web"/>
              </a:rPr>
              <a:t>VI. Como deve ser estabelecido o fluxo de alinhamento entre a orientação da Presidência e a autonomia técnica da Assessoria de Comunicação na definição das estratégias de divulgação de conteúdos institucionais?*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FF3131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3131"/>
                </a:solidFill>
                <a:latin typeface="Titillium Web"/>
                <a:ea typeface="Titillium Web"/>
                <a:cs typeface="Titillium Web"/>
                <a:sym typeface="Titillium Web"/>
              </a:rPr>
              <a:t>VII. As demandas de comunicação originadas pelas diretorias deverão ter seu alinhamento realizado diretamente com a diretoria demandante ou deverão ser submetidas previamente à Presidência?*</a:t>
            </a:r>
            <a:endParaRPr sz="1350"/>
          </a:p>
        </p:txBody>
      </p:sp>
      <p:sp>
        <p:nvSpPr>
          <p:cNvPr id="406" name="Google Shape;406;p31"/>
          <p:cNvSpPr txBox="1"/>
          <p:nvPr/>
        </p:nvSpPr>
        <p:spPr>
          <a:xfrm>
            <a:off x="759150" y="5226535"/>
            <a:ext cx="58566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CRITÉRIOS PARA COBERTURA E DIVULGAÇÃO DE CONTEÚDO</a:t>
            </a:r>
            <a:endParaRPr sz="135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94" name="Google Shape;94;p14"/>
          <p:cNvSpPr txBox="1"/>
          <p:nvPr/>
        </p:nvSpPr>
        <p:spPr>
          <a:xfrm>
            <a:off x="756000" y="7589357"/>
            <a:ext cx="4689769" cy="2346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2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26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Plano de comunicação estratégica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2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412" name="Google Shape;412;p32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413" name="Google Shape;413;p32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</a:t>
            </a: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5</a:t>
            </a:r>
            <a:endParaRPr/>
          </a:p>
        </p:txBody>
      </p:sp>
      <p:sp>
        <p:nvSpPr>
          <p:cNvPr id="414" name="Google Shape;414;p32"/>
          <p:cNvSpPr txBox="1"/>
          <p:nvPr/>
        </p:nvSpPr>
        <p:spPr>
          <a:xfrm>
            <a:off x="755625" y="2059399"/>
            <a:ext cx="6048300" cy="21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X. 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As áreas responsáveis por projetos, entregas e iniciativas institucionais deverão fornecer previamente à Assessoria de Comunicação as informações necessárias para planejamento das estratégias, desenvolvimento de narrativas, produção de materiais e definição dos canais adequados de divulgação.</a:t>
            </a:r>
            <a:endParaRPr sz="1350"/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XI.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deverá estimular a construção de um calendário integrado de ações, projetos e entregas institucionais, permitindo o planejamento antecipado das estratégias de comunicação e a melhor organização dos recursos necessários.</a:t>
            </a:r>
            <a:endParaRPr sz="1350"/>
          </a:p>
          <a:p>
            <a:pPr indent="0" lvl="0" marL="0" marR="0" rtl="0" algn="just">
              <a:lnSpc>
                <a:spcPct val="1192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5" name="Google Shape;415;p32"/>
          <p:cNvSpPr txBox="1"/>
          <p:nvPr/>
        </p:nvSpPr>
        <p:spPr>
          <a:xfrm>
            <a:off x="759150" y="1634299"/>
            <a:ext cx="4209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PLANEJAMENTO</a:t>
            </a:r>
            <a:endParaRPr sz="1350"/>
          </a:p>
        </p:txBody>
      </p:sp>
      <p:sp>
        <p:nvSpPr>
          <p:cNvPr id="416" name="Google Shape;416;p32"/>
          <p:cNvSpPr txBox="1"/>
          <p:nvPr/>
        </p:nvSpPr>
        <p:spPr>
          <a:xfrm>
            <a:off x="777108" y="756000"/>
            <a:ext cx="60483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IX. 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Os demais conteúdos seguirão o fluxo técnico da Assessoria de Comunicação, respeitando as diretrizes institucionais, os objetivos estratégicos da empresa e os critérios profissionais da área.</a:t>
            </a:r>
            <a:endParaRPr sz="1350"/>
          </a:p>
          <a:p>
            <a:pPr indent="0" lvl="0" marL="0" marR="0" rtl="0" algn="just">
              <a:lnSpc>
                <a:spcPct val="1192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17" name="Google Shape;417;p32"/>
          <p:cNvSpPr txBox="1"/>
          <p:nvPr/>
        </p:nvSpPr>
        <p:spPr>
          <a:xfrm>
            <a:off x="755625" y="4666740"/>
            <a:ext cx="60483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XII. 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Situações que possam gerar repercussão negativa, exposição pública ou impacto na imagem institucional deverão seguir fluxo integrado de comunicação, envolvendo a Assessoria de Comunicação, a Presidência e as áreas responsáveis, considerando a necessidade de respostas ágeis, estratégicas e tecnicamente adequadas.</a:t>
            </a:r>
            <a:endParaRPr sz="1350"/>
          </a:p>
        </p:txBody>
      </p:sp>
      <p:sp>
        <p:nvSpPr>
          <p:cNvPr id="418" name="Google Shape;418;p32"/>
          <p:cNvSpPr txBox="1"/>
          <p:nvPr/>
        </p:nvSpPr>
        <p:spPr>
          <a:xfrm>
            <a:off x="759150" y="4241640"/>
            <a:ext cx="4209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CRISES</a:t>
            </a:r>
            <a:endParaRPr sz="1350"/>
          </a:p>
        </p:txBody>
      </p:sp>
      <p:sp>
        <p:nvSpPr>
          <p:cNvPr id="419" name="Google Shape;419;p32"/>
          <p:cNvSpPr txBox="1"/>
          <p:nvPr/>
        </p:nvSpPr>
        <p:spPr>
          <a:xfrm>
            <a:off x="755625" y="9173231"/>
            <a:ext cx="60483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FF3131"/>
                </a:solidFill>
                <a:latin typeface="Titillium Web"/>
                <a:ea typeface="Titillium Web"/>
                <a:cs typeface="Titillium Web"/>
                <a:sym typeface="Titillium Web"/>
              </a:rPr>
              <a:t>*Pontos para definição das Diretrizes Institucionais de Comunicação</a:t>
            </a:r>
            <a:endParaRPr sz="1350"/>
          </a:p>
        </p:txBody>
      </p:sp>
      <p:sp>
        <p:nvSpPr>
          <p:cNvPr id="420" name="Google Shape;420;p32"/>
          <p:cNvSpPr txBox="1"/>
          <p:nvPr/>
        </p:nvSpPr>
        <p:spPr>
          <a:xfrm>
            <a:off x="759150" y="6493535"/>
            <a:ext cx="60483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XIII.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A comunicação externa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deverá observar critérios institucionais para definição de representantes, porta-vozes e responsáveis por manifestações públicas, garantindo alinhamento das informações e preservação da imagem institucional.</a:t>
            </a:r>
            <a:endParaRPr sz="1350"/>
          </a:p>
        </p:txBody>
      </p:sp>
      <p:sp>
        <p:nvSpPr>
          <p:cNvPr id="421" name="Google Shape;421;p32"/>
          <p:cNvSpPr txBox="1"/>
          <p:nvPr/>
        </p:nvSpPr>
        <p:spPr>
          <a:xfrm>
            <a:off x="762675" y="6068435"/>
            <a:ext cx="4209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REPRESENTAÇÃO</a:t>
            </a:r>
            <a:endParaRPr sz="1350"/>
          </a:p>
        </p:txBody>
      </p:sp>
      <p:sp>
        <p:nvSpPr>
          <p:cNvPr id="422" name="Google Shape;422;p32"/>
          <p:cNvSpPr txBox="1"/>
          <p:nvPr/>
        </p:nvSpPr>
        <p:spPr>
          <a:xfrm>
            <a:off x="755625" y="8077263"/>
            <a:ext cx="6048300" cy="11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XIV.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As demandas institucionais que envolvam comunicação deverão ser desenvolvidas em integração com a Assessoria de Comunicação, cabendo à área técnica definir estratégias, formatos, linguagem, identidade visual e demais aspectos relacionados à comunicação institucional.</a:t>
            </a:r>
            <a:endParaRPr sz="1350"/>
          </a:p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423" name="Google Shape;423;p32"/>
          <p:cNvSpPr txBox="1"/>
          <p:nvPr/>
        </p:nvSpPr>
        <p:spPr>
          <a:xfrm>
            <a:off x="759150" y="7652163"/>
            <a:ext cx="4209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COMUNICAÇÃO</a:t>
            </a:r>
            <a:endParaRPr sz="135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3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429" name="Google Shape;429;p33"/>
          <p:cNvSpPr txBox="1"/>
          <p:nvPr/>
        </p:nvSpPr>
        <p:spPr>
          <a:xfrm>
            <a:off x="755625" y="1347329"/>
            <a:ext cx="6048300" cy="26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 execução das ações previstas neste Plano de Comunicação depende da disponibilidade de recursos humanos, tecnológicos, materiais e orçamentários compatíveis com as necessidades da Assessoria de Comunicação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S.A.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Atualmente, a unidade desenvolve suas atividades com a estrutura disponível, buscando otimizar recursos e priorizar as ações de maior relevância institucional.</a:t>
            </a:r>
            <a:endParaRPr sz="1350"/>
          </a:p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Considerando o processo de fortalecimento da comunicação institucional da empresa, alguns recursos encontram-se em fase de contratação ou fazem parte das necessidades identificadas para ampliar a capacidade operacional da Assessoria de Comunicação.</a:t>
            </a:r>
            <a:endParaRPr sz="1350"/>
          </a:p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grpSp>
        <p:nvGrpSpPr>
          <p:cNvPr id="430" name="Google Shape;430;p33"/>
          <p:cNvGrpSpPr/>
          <p:nvPr/>
        </p:nvGrpSpPr>
        <p:grpSpPr>
          <a:xfrm>
            <a:off x="755625" y="4036671"/>
            <a:ext cx="4409669" cy="388002"/>
            <a:chOff x="0" y="0"/>
            <a:chExt cx="1580300" cy="139049"/>
          </a:xfrm>
        </p:grpSpPr>
        <p:sp>
          <p:nvSpPr>
            <p:cNvPr id="431" name="Google Shape;431;p33"/>
            <p:cNvSpPr/>
            <p:nvPr/>
          </p:nvSpPr>
          <p:spPr>
            <a:xfrm>
              <a:off x="0" y="0"/>
              <a:ext cx="1580300" cy="139049"/>
            </a:xfrm>
            <a:custGeom>
              <a:rect b="b" l="l" r="r" t="t"/>
              <a:pathLst>
                <a:path extrusionOk="0" h="139049" w="1580300">
                  <a:moveTo>
                    <a:pt x="0" y="0"/>
                  </a:moveTo>
                  <a:lnTo>
                    <a:pt x="1580300" y="0"/>
                  </a:lnTo>
                  <a:lnTo>
                    <a:pt x="1580300" y="139049"/>
                  </a:lnTo>
                  <a:lnTo>
                    <a:pt x="0" y="139049"/>
                  </a:lnTo>
                  <a:close/>
                </a:path>
              </a:pathLst>
            </a:custGeom>
            <a:solidFill>
              <a:srgbClr val="026C88"/>
            </a:solidFill>
            <a:ln>
              <a:noFill/>
            </a:ln>
          </p:spPr>
        </p:sp>
        <p:sp>
          <p:nvSpPr>
            <p:cNvPr id="432" name="Google Shape;432;p33"/>
            <p:cNvSpPr txBox="1"/>
            <p:nvPr/>
          </p:nvSpPr>
          <p:spPr>
            <a:xfrm>
              <a:off x="0" y="0"/>
              <a:ext cx="1580300" cy="139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3" name="Google Shape;433;p33"/>
          <p:cNvSpPr txBox="1"/>
          <p:nvPr/>
        </p:nvSpPr>
        <p:spPr>
          <a:xfrm>
            <a:off x="888740" y="4120181"/>
            <a:ext cx="59154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OBJETO</a:t>
            </a:r>
            <a:endParaRPr/>
          </a:p>
        </p:txBody>
      </p:sp>
      <p:grpSp>
        <p:nvGrpSpPr>
          <p:cNvPr id="434" name="Google Shape;434;p33"/>
          <p:cNvGrpSpPr/>
          <p:nvPr/>
        </p:nvGrpSpPr>
        <p:grpSpPr>
          <a:xfrm rot="5400000">
            <a:off x="2698526" y="2481695"/>
            <a:ext cx="523723" cy="4409669"/>
            <a:chOff x="0" y="0"/>
            <a:chExt cx="187694" cy="1580300"/>
          </a:xfrm>
        </p:grpSpPr>
        <p:sp>
          <p:nvSpPr>
            <p:cNvPr id="435" name="Google Shape;435;p33"/>
            <p:cNvSpPr/>
            <p:nvPr/>
          </p:nvSpPr>
          <p:spPr>
            <a:xfrm>
              <a:off x="0" y="0"/>
              <a:ext cx="187694" cy="1580300"/>
            </a:xfrm>
            <a:custGeom>
              <a:rect b="b" l="l" r="r" t="t"/>
              <a:pathLst>
                <a:path extrusionOk="0" h="1580300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1580300"/>
                  </a:lnTo>
                  <a:lnTo>
                    <a:pt x="0" y="1580300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436" name="Google Shape;436;p33"/>
            <p:cNvSpPr txBox="1"/>
            <p:nvPr/>
          </p:nvSpPr>
          <p:spPr>
            <a:xfrm>
              <a:off x="0" y="0"/>
              <a:ext cx="187694" cy="15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7" name="Google Shape;437;p33"/>
          <p:cNvGrpSpPr/>
          <p:nvPr/>
        </p:nvGrpSpPr>
        <p:grpSpPr>
          <a:xfrm rot="5400000">
            <a:off x="2698526" y="3005427"/>
            <a:ext cx="523723" cy="4409669"/>
            <a:chOff x="0" y="0"/>
            <a:chExt cx="187694" cy="1580300"/>
          </a:xfrm>
        </p:grpSpPr>
        <p:sp>
          <p:nvSpPr>
            <p:cNvPr id="438" name="Google Shape;438;p33"/>
            <p:cNvSpPr/>
            <p:nvPr/>
          </p:nvSpPr>
          <p:spPr>
            <a:xfrm>
              <a:off x="0" y="0"/>
              <a:ext cx="187694" cy="1580300"/>
            </a:xfrm>
            <a:custGeom>
              <a:rect b="b" l="l" r="r" t="t"/>
              <a:pathLst>
                <a:path extrusionOk="0" h="1580300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1580300"/>
                  </a:lnTo>
                  <a:lnTo>
                    <a:pt x="0" y="1580300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439" name="Google Shape;439;p33"/>
            <p:cNvSpPr txBox="1"/>
            <p:nvPr/>
          </p:nvSpPr>
          <p:spPr>
            <a:xfrm>
              <a:off x="0" y="0"/>
              <a:ext cx="187694" cy="15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0" name="Google Shape;440;p33"/>
          <p:cNvGrpSpPr/>
          <p:nvPr/>
        </p:nvGrpSpPr>
        <p:grpSpPr>
          <a:xfrm rot="5400000">
            <a:off x="2699049" y="3529158"/>
            <a:ext cx="523723" cy="4409669"/>
            <a:chOff x="0" y="0"/>
            <a:chExt cx="187694" cy="1580300"/>
          </a:xfrm>
        </p:grpSpPr>
        <p:sp>
          <p:nvSpPr>
            <p:cNvPr id="441" name="Google Shape;441;p33"/>
            <p:cNvSpPr/>
            <p:nvPr/>
          </p:nvSpPr>
          <p:spPr>
            <a:xfrm>
              <a:off x="0" y="0"/>
              <a:ext cx="187694" cy="1580300"/>
            </a:xfrm>
            <a:custGeom>
              <a:rect b="b" l="l" r="r" t="t"/>
              <a:pathLst>
                <a:path extrusionOk="0" h="1580300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1580300"/>
                  </a:lnTo>
                  <a:lnTo>
                    <a:pt x="0" y="1580300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442" name="Google Shape;442;p33"/>
            <p:cNvSpPr txBox="1"/>
            <p:nvPr/>
          </p:nvSpPr>
          <p:spPr>
            <a:xfrm>
              <a:off x="0" y="0"/>
              <a:ext cx="187694" cy="15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33"/>
          <p:cNvGrpSpPr/>
          <p:nvPr/>
        </p:nvGrpSpPr>
        <p:grpSpPr>
          <a:xfrm rot="5400000">
            <a:off x="2699049" y="4052889"/>
            <a:ext cx="523723" cy="4409669"/>
            <a:chOff x="0" y="0"/>
            <a:chExt cx="187694" cy="1580300"/>
          </a:xfrm>
        </p:grpSpPr>
        <p:sp>
          <p:nvSpPr>
            <p:cNvPr id="444" name="Google Shape;444;p33"/>
            <p:cNvSpPr/>
            <p:nvPr/>
          </p:nvSpPr>
          <p:spPr>
            <a:xfrm>
              <a:off x="0" y="0"/>
              <a:ext cx="187694" cy="1580300"/>
            </a:xfrm>
            <a:custGeom>
              <a:rect b="b" l="l" r="r" t="t"/>
              <a:pathLst>
                <a:path extrusionOk="0" h="1580300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1580300"/>
                  </a:lnTo>
                  <a:lnTo>
                    <a:pt x="0" y="1580300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445" name="Google Shape;445;p33"/>
            <p:cNvSpPr txBox="1"/>
            <p:nvPr/>
          </p:nvSpPr>
          <p:spPr>
            <a:xfrm>
              <a:off x="0" y="0"/>
              <a:ext cx="187694" cy="15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6" name="Google Shape;446;p33"/>
          <p:cNvGrpSpPr/>
          <p:nvPr/>
        </p:nvGrpSpPr>
        <p:grpSpPr>
          <a:xfrm rot="5400000">
            <a:off x="2699049" y="4567239"/>
            <a:ext cx="523723" cy="4409669"/>
            <a:chOff x="0" y="0"/>
            <a:chExt cx="187694" cy="1580300"/>
          </a:xfrm>
        </p:grpSpPr>
        <p:sp>
          <p:nvSpPr>
            <p:cNvPr id="447" name="Google Shape;447;p33"/>
            <p:cNvSpPr/>
            <p:nvPr/>
          </p:nvSpPr>
          <p:spPr>
            <a:xfrm>
              <a:off x="0" y="0"/>
              <a:ext cx="187694" cy="1580300"/>
            </a:xfrm>
            <a:custGeom>
              <a:rect b="b" l="l" r="r" t="t"/>
              <a:pathLst>
                <a:path extrusionOk="0" h="1580300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1580300"/>
                  </a:lnTo>
                  <a:lnTo>
                    <a:pt x="0" y="1580300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448" name="Google Shape;448;p33"/>
            <p:cNvSpPr txBox="1"/>
            <p:nvPr/>
          </p:nvSpPr>
          <p:spPr>
            <a:xfrm>
              <a:off x="0" y="0"/>
              <a:ext cx="187694" cy="15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9" name="Google Shape;449;p33"/>
          <p:cNvGrpSpPr/>
          <p:nvPr/>
        </p:nvGrpSpPr>
        <p:grpSpPr>
          <a:xfrm rot="5400000">
            <a:off x="2699049" y="5090971"/>
            <a:ext cx="523723" cy="4409669"/>
            <a:chOff x="0" y="0"/>
            <a:chExt cx="187694" cy="1580300"/>
          </a:xfrm>
        </p:grpSpPr>
        <p:sp>
          <p:nvSpPr>
            <p:cNvPr id="450" name="Google Shape;450;p33"/>
            <p:cNvSpPr/>
            <p:nvPr/>
          </p:nvSpPr>
          <p:spPr>
            <a:xfrm>
              <a:off x="0" y="0"/>
              <a:ext cx="187694" cy="1580300"/>
            </a:xfrm>
            <a:custGeom>
              <a:rect b="b" l="l" r="r" t="t"/>
              <a:pathLst>
                <a:path extrusionOk="0" h="1580300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1580300"/>
                  </a:lnTo>
                  <a:lnTo>
                    <a:pt x="0" y="1580300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451" name="Google Shape;451;p33"/>
            <p:cNvSpPr txBox="1"/>
            <p:nvPr/>
          </p:nvSpPr>
          <p:spPr>
            <a:xfrm>
              <a:off x="0" y="0"/>
              <a:ext cx="187694" cy="15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2" name="Google Shape;452;p33"/>
          <p:cNvGrpSpPr/>
          <p:nvPr/>
        </p:nvGrpSpPr>
        <p:grpSpPr>
          <a:xfrm rot="5400000">
            <a:off x="2699573" y="5614702"/>
            <a:ext cx="523723" cy="4409669"/>
            <a:chOff x="0" y="0"/>
            <a:chExt cx="187694" cy="1580300"/>
          </a:xfrm>
        </p:grpSpPr>
        <p:sp>
          <p:nvSpPr>
            <p:cNvPr id="453" name="Google Shape;453;p33"/>
            <p:cNvSpPr/>
            <p:nvPr/>
          </p:nvSpPr>
          <p:spPr>
            <a:xfrm>
              <a:off x="0" y="0"/>
              <a:ext cx="187694" cy="1580300"/>
            </a:xfrm>
            <a:custGeom>
              <a:rect b="b" l="l" r="r" t="t"/>
              <a:pathLst>
                <a:path extrusionOk="0" h="1580300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1580300"/>
                  </a:lnTo>
                  <a:lnTo>
                    <a:pt x="0" y="1580300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454" name="Google Shape;454;p33"/>
            <p:cNvSpPr txBox="1"/>
            <p:nvPr/>
          </p:nvSpPr>
          <p:spPr>
            <a:xfrm>
              <a:off x="0" y="0"/>
              <a:ext cx="187694" cy="15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" name="Google Shape;455;p33"/>
          <p:cNvGrpSpPr/>
          <p:nvPr/>
        </p:nvGrpSpPr>
        <p:grpSpPr>
          <a:xfrm rot="5400000">
            <a:off x="2699573" y="6138434"/>
            <a:ext cx="523723" cy="4409669"/>
            <a:chOff x="0" y="0"/>
            <a:chExt cx="187694" cy="1580300"/>
          </a:xfrm>
        </p:grpSpPr>
        <p:sp>
          <p:nvSpPr>
            <p:cNvPr id="456" name="Google Shape;456;p33"/>
            <p:cNvSpPr/>
            <p:nvPr/>
          </p:nvSpPr>
          <p:spPr>
            <a:xfrm>
              <a:off x="0" y="0"/>
              <a:ext cx="187694" cy="1580300"/>
            </a:xfrm>
            <a:custGeom>
              <a:rect b="b" l="l" r="r" t="t"/>
              <a:pathLst>
                <a:path extrusionOk="0" h="1580300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1580300"/>
                  </a:lnTo>
                  <a:lnTo>
                    <a:pt x="0" y="1580300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457" name="Google Shape;457;p33"/>
            <p:cNvSpPr txBox="1"/>
            <p:nvPr/>
          </p:nvSpPr>
          <p:spPr>
            <a:xfrm>
              <a:off x="0" y="0"/>
              <a:ext cx="187694" cy="15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8" name="Google Shape;458;p33"/>
          <p:cNvGrpSpPr/>
          <p:nvPr/>
        </p:nvGrpSpPr>
        <p:grpSpPr>
          <a:xfrm rot="5400000">
            <a:off x="2699573" y="6662165"/>
            <a:ext cx="523723" cy="4409669"/>
            <a:chOff x="0" y="0"/>
            <a:chExt cx="187694" cy="1580300"/>
          </a:xfrm>
        </p:grpSpPr>
        <p:sp>
          <p:nvSpPr>
            <p:cNvPr id="459" name="Google Shape;459;p33"/>
            <p:cNvSpPr/>
            <p:nvPr/>
          </p:nvSpPr>
          <p:spPr>
            <a:xfrm>
              <a:off x="0" y="0"/>
              <a:ext cx="187694" cy="1580300"/>
            </a:xfrm>
            <a:custGeom>
              <a:rect b="b" l="l" r="r" t="t"/>
              <a:pathLst>
                <a:path extrusionOk="0" h="1580300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1580300"/>
                  </a:lnTo>
                  <a:lnTo>
                    <a:pt x="0" y="1580300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460" name="Google Shape;460;p33"/>
            <p:cNvSpPr txBox="1"/>
            <p:nvPr/>
          </p:nvSpPr>
          <p:spPr>
            <a:xfrm>
              <a:off x="0" y="0"/>
              <a:ext cx="187694" cy="15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1" name="Google Shape;461;p33"/>
          <p:cNvSpPr txBox="1"/>
          <p:nvPr/>
        </p:nvSpPr>
        <p:spPr>
          <a:xfrm>
            <a:off x="888740" y="7197259"/>
            <a:ext cx="4748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Computadores e estações de trabalho</a:t>
            </a:r>
            <a:endParaRPr/>
          </a:p>
        </p:txBody>
      </p:sp>
      <p:grpSp>
        <p:nvGrpSpPr>
          <p:cNvPr id="462" name="Google Shape;462;p33"/>
          <p:cNvGrpSpPr/>
          <p:nvPr/>
        </p:nvGrpSpPr>
        <p:grpSpPr>
          <a:xfrm rot="5400000">
            <a:off x="2698526" y="7168891"/>
            <a:ext cx="523723" cy="4409669"/>
            <a:chOff x="0" y="0"/>
            <a:chExt cx="187694" cy="1580300"/>
          </a:xfrm>
        </p:grpSpPr>
        <p:sp>
          <p:nvSpPr>
            <p:cNvPr id="463" name="Google Shape;463;p33"/>
            <p:cNvSpPr/>
            <p:nvPr/>
          </p:nvSpPr>
          <p:spPr>
            <a:xfrm>
              <a:off x="0" y="0"/>
              <a:ext cx="187694" cy="1580300"/>
            </a:xfrm>
            <a:custGeom>
              <a:rect b="b" l="l" r="r" t="t"/>
              <a:pathLst>
                <a:path extrusionOk="0" h="1580300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1580300"/>
                  </a:lnTo>
                  <a:lnTo>
                    <a:pt x="0" y="1580300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464" name="Google Shape;464;p33"/>
            <p:cNvSpPr txBox="1"/>
            <p:nvPr/>
          </p:nvSpPr>
          <p:spPr>
            <a:xfrm>
              <a:off x="0" y="0"/>
              <a:ext cx="187694" cy="158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" name="Google Shape;465;p33"/>
          <p:cNvSpPr txBox="1"/>
          <p:nvPr/>
        </p:nvSpPr>
        <p:spPr>
          <a:xfrm>
            <a:off x="887990" y="9264707"/>
            <a:ext cx="4748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Materiais para cobertura de eventos</a:t>
            </a:r>
            <a:endParaRPr/>
          </a:p>
        </p:txBody>
      </p:sp>
      <p:grpSp>
        <p:nvGrpSpPr>
          <p:cNvPr id="466" name="Google Shape;466;p33"/>
          <p:cNvGrpSpPr/>
          <p:nvPr/>
        </p:nvGrpSpPr>
        <p:grpSpPr>
          <a:xfrm>
            <a:off x="5201222" y="4036671"/>
            <a:ext cx="1602423" cy="388002"/>
            <a:chOff x="0" y="0"/>
            <a:chExt cx="574263" cy="139049"/>
          </a:xfrm>
        </p:grpSpPr>
        <p:sp>
          <p:nvSpPr>
            <p:cNvPr id="467" name="Google Shape;467;p33"/>
            <p:cNvSpPr/>
            <p:nvPr/>
          </p:nvSpPr>
          <p:spPr>
            <a:xfrm>
              <a:off x="0" y="0"/>
              <a:ext cx="574263" cy="139049"/>
            </a:xfrm>
            <a:custGeom>
              <a:rect b="b" l="l" r="r" t="t"/>
              <a:pathLst>
                <a:path extrusionOk="0" h="139049" w="574263">
                  <a:moveTo>
                    <a:pt x="0" y="0"/>
                  </a:moveTo>
                  <a:lnTo>
                    <a:pt x="574263" y="0"/>
                  </a:lnTo>
                  <a:lnTo>
                    <a:pt x="574263" y="139049"/>
                  </a:lnTo>
                  <a:lnTo>
                    <a:pt x="0" y="139049"/>
                  </a:lnTo>
                  <a:close/>
                </a:path>
              </a:pathLst>
            </a:custGeom>
            <a:solidFill>
              <a:srgbClr val="026C88"/>
            </a:solidFill>
            <a:ln>
              <a:noFill/>
            </a:ln>
          </p:spPr>
        </p:sp>
        <p:sp>
          <p:nvSpPr>
            <p:cNvPr id="468" name="Google Shape;468;p33"/>
            <p:cNvSpPr txBox="1"/>
            <p:nvPr/>
          </p:nvSpPr>
          <p:spPr>
            <a:xfrm>
              <a:off x="0" y="0"/>
              <a:ext cx="574263" cy="1390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9" name="Google Shape;469;p33"/>
          <p:cNvGrpSpPr/>
          <p:nvPr/>
        </p:nvGrpSpPr>
        <p:grpSpPr>
          <a:xfrm rot="5400000">
            <a:off x="5740546" y="3885318"/>
            <a:ext cx="523723" cy="1602423"/>
            <a:chOff x="0" y="0"/>
            <a:chExt cx="187694" cy="574263"/>
          </a:xfrm>
        </p:grpSpPr>
        <p:sp>
          <p:nvSpPr>
            <p:cNvPr id="470" name="Google Shape;470;p33"/>
            <p:cNvSpPr/>
            <p:nvPr/>
          </p:nvSpPr>
          <p:spPr>
            <a:xfrm>
              <a:off x="0" y="0"/>
              <a:ext cx="187694" cy="574263"/>
            </a:xfrm>
            <a:custGeom>
              <a:rect b="b" l="l" r="r" t="t"/>
              <a:pathLst>
                <a:path extrusionOk="0" h="574263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574263"/>
                  </a:lnTo>
                  <a:lnTo>
                    <a:pt x="0" y="574263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471" name="Google Shape;471;p33"/>
            <p:cNvSpPr txBox="1"/>
            <p:nvPr/>
          </p:nvSpPr>
          <p:spPr>
            <a:xfrm>
              <a:off x="0" y="0"/>
              <a:ext cx="187694" cy="57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2" name="Google Shape;472;p33"/>
          <p:cNvGrpSpPr/>
          <p:nvPr/>
        </p:nvGrpSpPr>
        <p:grpSpPr>
          <a:xfrm rot="5400000">
            <a:off x="5740546" y="4409049"/>
            <a:ext cx="523723" cy="1602423"/>
            <a:chOff x="0" y="0"/>
            <a:chExt cx="187694" cy="574263"/>
          </a:xfrm>
        </p:grpSpPr>
        <p:sp>
          <p:nvSpPr>
            <p:cNvPr id="473" name="Google Shape;473;p33"/>
            <p:cNvSpPr/>
            <p:nvPr/>
          </p:nvSpPr>
          <p:spPr>
            <a:xfrm>
              <a:off x="0" y="0"/>
              <a:ext cx="187694" cy="574263"/>
            </a:xfrm>
            <a:custGeom>
              <a:rect b="b" l="l" r="r" t="t"/>
              <a:pathLst>
                <a:path extrusionOk="0" h="574263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574263"/>
                  </a:lnTo>
                  <a:lnTo>
                    <a:pt x="0" y="574263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474" name="Google Shape;474;p33"/>
            <p:cNvSpPr txBox="1"/>
            <p:nvPr/>
          </p:nvSpPr>
          <p:spPr>
            <a:xfrm>
              <a:off x="0" y="0"/>
              <a:ext cx="187694" cy="57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5" name="Google Shape;475;p33"/>
          <p:cNvGrpSpPr/>
          <p:nvPr/>
        </p:nvGrpSpPr>
        <p:grpSpPr>
          <a:xfrm rot="5400000">
            <a:off x="5740736" y="4932780"/>
            <a:ext cx="523723" cy="1602423"/>
            <a:chOff x="0" y="0"/>
            <a:chExt cx="187694" cy="574263"/>
          </a:xfrm>
        </p:grpSpPr>
        <p:sp>
          <p:nvSpPr>
            <p:cNvPr id="476" name="Google Shape;476;p33"/>
            <p:cNvSpPr/>
            <p:nvPr/>
          </p:nvSpPr>
          <p:spPr>
            <a:xfrm>
              <a:off x="0" y="0"/>
              <a:ext cx="187694" cy="574263"/>
            </a:xfrm>
            <a:custGeom>
              <a:rect b="b" l="l" r="r" t="t"/>
              <a:pathLst>
                <a:path extrusionOk="0" h="574263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574263"/>
                  </a:lnTo>
                  <a:lnTo>
                    <a:pt x="0" y="574263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477" name="Google Shape;477;p33"/>
            <p:cNvSpPr txBox="1"/>
            <p:nvPr/>
          </p:nvSpPr>
          <p:spPr>
            <a:xfrm>
              <a:off x="0" y="0"/>
              <a:ext cx="187694" cy="57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8" name="Google Shape;478;p33"/>
          <p:cNvGrpSpPr/>
          <p:nvPr/>
        </p:nvGrpSpPr>
        <p:grpSpPr>
          <a:xfrm rot="5400000">
            <a:off x="5740736" y="5456512"/>
            <a:ext cx="523723" cy="1602423"/>
            <a:chOff x="0" y="0"/>
            <a:chExt cx="187694" cy="574263"/>
          </a:xfrm>
        </p:grpSpPr>
        <p:sp>
          <p:nvSpPr>
            <p:cNvPr id="479" name="Google Shape;479;p33"/>
            <p:cNvSpPr/>
            <p:nvPr/>
          </p:nvSpPr>
          <p:spPr>
            <a:xfrm>
              <a:off x="0" y="0"/>
              <a:ext cx="187694" cy="574263"/>
            </a:xfrm>
            <a:custGeom>
              <a:rect b="b" l="l" r="r" t="t"/>
              <a:pathLst>
                <a:path extrusionOk="0" h="574263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574263"/>
                  </a:lnTo>
                  <a:lnTo>
                    <a:pt x="0" y="574263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480" name="Google Shape;480;p33"/>
            <p:cNvSpPr txBox="1"/>
            <p:nvPr/>
          </p:nvSpPr>
          <p:spPr>
            <a:xfrm>
              <a:off x="0" y="0"/>
              <a:ext cx="187694" cy="57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1" name="Google Shape;481;p33"/>
          <p:cNvGrpSpPr/>
          <p:nvPr/>
        </p:nvGrpSpPr>
        <p:grpSpPr>
          <a:xfrm rot="5400000">
            <a:off x="5740736" y="5970862"/>
            <a:ext cx="523723" cy="1602423"/>
            <a:chOff x="0" y="0"/>
            <a:chExt cx="187694" cy="574263"/>
          </a:xfrm>
        </p:grpSpPr>
        <p:sp>
          <p:nvSpPr>
            <p:cNvPr id="482" name="Google Shape;482;p33"/>
            <p:cNvSpPr/>
            <p:nvPr/>
          </p:nvSpPr>
          <p:spPr>
            <a:xfrm>
              <a:off x="0" y="0"/>
              <a:ext cx="187694" cy="574263"/>
            </a:xfrm>
            <a:custGeom>
              <a:rect b="b" l="l" r="r" t="t"/>
              <a:pathLst>
                <a:path extrusionOk="0" h="574263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574263"/>
                  </a:lnTo>
                  <a:lnTo>
                    <a:pt x="0" y="574263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483" name="Google Shape;483;p33"/>
            <p:cNvSpPr txBox="1"/>
            <p:nvPr/>
          </p:nvSpPr>
          <p:spPr>
            <a:xfrm>
              <a:off x="0" y="0"/>
              <a:ext cx="187694" cy="57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4" name="Google Shape;484;p33"/>
          <p:cNvGrpSpPr/>
          <p:nvPr/>
        </p:nvGrpSpPr>
        <p:grpSpPr>
          <a:xfrm rot="5400000">
            <a:off x="5740736" y="6494593"/>
            <a:ext cx="523723" cy="1602423"/>
            <a:chOff x="0" y="0"/>
            <a:chExt cx="187694" cy="574263"/>
          </a:xfrm>
        </p:grpSpPr>
        <p:sp>
          <p:nvSpPr>
            <p:cNvPr id="485" name="Google Shape;485;p33"/>
            <p:cNvSpPr/>
            <p:nvPr/>
          </p:nvSpPr>
          <p:spPr>
            <a:xfrm>
              <a:off x="0" y="0"/>
              <a:ext cx="187694" cy="574263"/>
            </a:xfrm>
            <a:custGeom>
              <a:rect b="b" l="l" r="r" t="t"/>
              <a:pathLst>
                <a:path extrusionOk="0" h="574263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574263"/>
                  </a:lnTo>
                  <a:lnTo>
                    <a:pt x="0" y="574263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486" name="Google Shape;486;p33"/>
            <p:cNvSpPr txBox="1"/>
            <p:nvPr/>
          </p:nvSpPr>
          <p:spPr>
            <a:xfrm>
              <a:off x="0" y="0"/>
              <a:ext cx="187694" cy="57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7" name="Google Shape;487;p33"/>
          <p:cNvGrpSpPr/>
          <p:nvPr/>
        </p:nvGrpSpPr>
        <p:grpSpPr>
          <a:xfrm rot="5400000">
            <a:off x="5740926" y="7018325"/>
            <a:ext cx="523723" cy="1602423"/>
            <a:chOff x="0" y="0"/>
            <a:chExt cx="187694" cy="574263"/>
          </a:xfrm>
        </p:grpSpPr>
        <p:sp>
          <p:nvSpPr>
            <p:cNvPr id="488" name="Google Shape;488;p33"/>
            <p:cNvSpPr/>
            <p:nvPr/>
          </p:nvSpPr>
          <p:spPr>
            <a:xfrm>
              <a:off x="0" y="0"/>
              <a:ext cx="187694" cy="574263"/>
            </a:xfrm>
            <a:custGeom>
              <a:rect b="b" l="l" r="r" t="t"/>
              <a:pathLst>
                <a:path extrusionOk="0" h="574263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574263"/>
                  </a:lnTo>
                  <a:lnTo>
                    <a:pt x="0" y="574263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489" name="Google Shape;489;p33"/>
            <p:cNvSpPr txBox="1"/>
            <p:nvPr/>
          </p:nvSpPr>
          <p:spPr>
            <a:xfrm>
              <a:off x="0" y="0"/>
              <a:ext cx="187694" cy="57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33"/>
          <p:cNvGrpSpPr/>
          <p:nvPr/>
        </p:nvGrpSpPr>
        <p:grpSpPr>
          <a:xfrm rot="5400000">
            <a:off x="5740926" y="7542056"/>
            <a:ext cx="523723" cy="1602423"/>
            <a:chOff x="0" y="0"/>
            <a:chExt cx="187694" cy="574263"/>
          </a:xfrm>
        </p:grpSpPr>
        <p:sp>
          <p:nvSpPr>
            <p:cNvPr id="491" name="Google Shape;491;p33"/>
            <p:cNvSpPr/>
            <p:nvPr/>
          </p:nvSpPr>
          <p:spPr>
            <a:xfrm>
              <a:off x="0" y="0"/>
              <a:ext cx="187694" cy="574263"/>
            </a:xfrm>
            <a:custGeom>
              <a:rect b="b" l="l" r="r" t="t"/>
              <a:pathLst>
                <a:path extrusionOk="0" h="574263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574263"/>
                  </a:lnTo>
                  <a:lnTo>
                    <a:pt x="0" y="574263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492" name="Google Shape;492;p33"/>
            <p:cNvSpPr txBox="1"/>
            <p:nvPr/>
          </p:nvSpPr>
          <p:spPr>
            <a:xfrm>
              <a:off x="0" y="0"/>
              <a:ext cx="187694" cy="57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33"/>
          <p:cNvGrpSpPr/>
          <p:nvPr/>
        </p:nvGrpSpPr>
        <p:grpSpPr>
          <a:xfrm rot="5400000">
            <a:off x="5740926" y="8065788"/>
            <a:ext cx="523723" cy="1602423"/>
            <a:chOff x="0" y="0"/>
            <a:chExt cx="187694" cy="574263"/>
          </a:xfrm>
        </p:grpSpPr>
        <p:sp>
          <p:nvSpPr>
            <p:cNvPr id="494" name="Google Shape;494;p33"/>
            <p:cNvSpPr/>
            <p:nvPr/>
          </p:nvSpPr>
          <p:spPr>
            <a:xfrm>
              <a:off x="0" y="0"/>
              <a:ext cx="187694" cy="574263"/>
            </a:xfrm>
            <a:custGeom>
              <a:rect b="b" l="l" r="r" t="t"/>
              <a:pathLst>
                <a:path extrusionOk="0" h="574263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574263"/>
                  </a:lnTo>
                  <a:lnTo>
                    <a:pt x="0" y="574263"/>
                  </a:lnTo>
                  <a:close/>
                </a:path>
              </a:pathLst>
            </a:custGeom>
            <a:solidFill>
              <a:srgbClr val="FAF8F3"/>
            </a:solidFill>
            <a:ln>
              <a:noFill/>
            </a:ln>
          </p:spPr>
        </p:sp>
        <p:sp>
          <p:nvSpPr>
            <p:cNvPr id="495" name="Google Shape;495;p33"/>
            <p:cNvSpPr txBox="1"/>
            <p:nvPr/>
          </p:nvSpPr>
          <p:spPr>
            <a:xfrm>
              <a:off x="0" y="0"/>
              <a:ext cx="187694" cy="57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33"/>
          <p:cNvGrpSpPr/>
          <p:nvPr/>
        </p:nvGrpSpPr>
        <p:grpSpPr>
          <a:xfrm rot="5400000">
            <a:off x="5740546" y="8572514"/>
            <a:ext cx="523723" cy="1602423"/>
            <a:chOff x="0" y="0"/>
            <a:chExt cx="187694" cy="574263"/>
          </a:xfrm>
        </p:grpSpPr>
        <p:sp>
          <p:nvSpPr>
            <p:cNvPr id="497" name="Google Shape;497;p33"/>
            <p:cNvSpPr/>
            <p:nvPr/>
          </p:nvSpPr>
          <p:spPr>
            <a:xfrm>
              <a:off x="0" y="0"/>
              <a:ext cx="187694" cy="574263"/>
            </a:xfrm>
            <a:custGeom>
              <a:rect b="b" l="l" r="r" t="t"/>
              <a:pathLst>
                <a:path extrusionOk="0" h="574263" w="187694">
                  <a:moveTo>
                    <a:pt x="0" y="0"/>
                  </a:moveTo>
                  <a:lnTo>
                    <a:pt x="187694" y="0"/>
                  </a:lnTo>
                  <a:lnTo>
                    <a:pt x="187694" y="574263"/>
                  </a:lnTo>
                  <a:lnTo>
                    <a:pt x="0" y="574263"/>
                  </a:lnTo>
                  <a:close/>
                </a:path>
              </a:pathLst>
            </a:custGeom>
            <a:solidFill>
              <a:srgbClr val="F6F0E6"/>
            </a:solidFill>
            <a:ln>
              <a:noFill/>
            </a:ln>
          </p:spPr>
        </p:sp>
        <p:sp>
          <p:nvSpPr>
            <p:cNvPr id="498" name="Google Shape;498;p33"/>
            <p:cNvSpPr txBox="1"/>
            <p:nvPr/>
          </p:nvSpPr>
          <p:spPr>
            <a:xfrm>
              <a:off x="0" y="0"/>
              <a:ext cx="187694" cy="57426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7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33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500" name="Google Shape;500;p33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</a:t>
            </a: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6</a:t>
            </a:r>
            <a:endParaRPr/>
          </a:p>
        </p:txBody>
      </p:sp>
      <p:sp>
        <p:nvSpPr>
          <p:cNvPr id="501" name="Google Shape;501;p33"/>
          <p:cNvSpPr txBox="1"/>
          <p:nvPr/>
        </p:nvSpPr>
        <p:spPr>
          <a:xfrm>
            <a:off x="756000" y="756000"/>
            <a:ext cx="4909468" cy="461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70" u="none" cap="none" strike="noStrike">
                <a:solidFill>
                  <a:srgbClr val="F4560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RECURSOS</a:t>
            </a:r>
            <a:endParaRPr/>
          </a:p>
        </p:txBody>
      </p:sp>
      <p:sp>
        <p:nvSpPr>
          <p:cNvPr id="502" name="Google Shape;502;p33"/>
          <p:cNvSpPr txBox="1"/>
          <p:nvPr/>
        </p:nvSpPr>
        <p:spPr>
          <a:xfrm>
            <a:off x="888740" y="4584984"/>
            <a:ext cx="2768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Agência de Publicidade</a:t>
            </a:r>
            <a:endParaRPr/>
          </a:p>
        </p:txBody>
      </p:sp>
      <p:sp>
        <p:nvSpPr>
          <p:cNvPr id="503" name="Google Shape;503;p33"/>
          <p:cNvSpPr txBox="1"/>
          <p:nvPr/>
        </p:nvSpPr>
        <p:spPr>
          <a:xfrm>
            <a:off x="888740" y="5099777"/>
            <a:ext cx="2768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Serviços Gráficos</a:t>
            </a:r>
            <a:endParaRPr/>
          </a:p>
        </p:txBody>
      </p:sp>
      <p:sp>
        <p:nvSpPr>
          <p:cNvPr id="504" name="Google Shape;504;p33"/>
          <p:cNvSpPr txBox="1"/>
          <p:nvPr/>
        </p:nvSpPr>
        <p:spPr>
          <a:xfrm>
            <a:off x="888740" y="5623508"/>
            <a:ext cx="2768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Banco de imagens e vídeos</a:t>
            </a:r>
            <a:endParaRPr/>
          </a:p>
        </p:txBody>
      </p:sp>
      <p:sp>
        <p:nvSpPr>
          <p:cNvPr id="505" name="Google Shape;505;p33"/>
          <p:cNvSpPr txBox="1"/>
          <p:nvPr/>
        </p:nvSpPr>
        <p:spPr>
          <a:xfrm>
            <a:off x="888740" y="6147240"/>
            <a:ext cx="2768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Serviço de mailing de imprensa</a:t>
            </a:r>
            <a:endParaRPr/>
          </a:p>
        </p:txBody>
      </p:sp>
      <p:sp>
        <p:nvSpPr>
          <p:cNvPr id="506" name="Google Shape;506;p33"/>
          <p:cNvSpPr txBox="1"/>
          <p:nvPr/>
        </p:nvSpPr>
        <p:spPr>
          <a:xfrm>
            <a:off x="888740" y="6671993"/>
            <a:ext cx="34002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Plataforma de monitoramento de mídia</a:t>
            </a:r>
            <a:endParaRPr/>
          </a:p>
        </p:txBody>
      </p:sp>
      <p:sp>
        <p:nvSpPr>
          <p:cNvPr id="507" name="Google Shape;507;p33"/>
          <p:cNvSpPr txBox="1"/>
          <p:nvPr/>
        </p:nvSpPr>
        <p:spPr>
          <a:xfrm>
            <a:off x="888740" y="7701940"/>
            <a:ext cx="4008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Assinaturas de softwares de criação e edição</a:t>
            </a:r>
            <a:endParaRPr/>
          </a:p>
        </p:txBody>
      </p:sp>
      <p:sp>
        <p:nvSpPr>
          <p:cNvPr id="508" name="Google Shape;508;p33"/>
          <p:cNvSpPr txBox="1"/>
          <p:nvPr/>
        </p:nvSpPr>
        <p:spPr>
          <a:xfrm>
            <a:off x="888740" y="8225671"/>
            <a:ext cx="38655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Equipamentos fotográficos e audiovisuais</a:t>
            </a:r>
            <a:endParaRPr/>
          </a:p>
        </p:txBody>
      </p:sp>
      <p:sp>
        <p:nvSpPr>
          <p:cNvPr id="509" name="Google Shape;509;p33"/>
          <p:cNvSpPr txBox="1"/>
          <p:nvPr/>
        </p:nvSpPr>
        <p:spPr>
          <a:xfrm>
            <a:off x="888740" y="8748013"/>
            <a:ext cx="42114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Equipamentos de captação de áudio e vídeo</a:t>
            </a:r>
            <a:endParaRPr/>
          </a:p>
        </p:txBody>
      </p:sp>
      <p:sp>
        <p:nvSpPr>
          <p:cNvPr id="510" name="Google Shape;510;p33"/>
          <p:cNvSpPr txBox="1"/>
          <p:nvPr/>
        </p:nvSpPr>
        <p:spPr>
          <a:xfrm>
            <a:off x="5312352" y="4120181"/>
            <a:ext cx="59154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FFFFFF"/>
                </a:solidFill>
                <a:latin typeface="Titillium Web"/>
                <a:ea typeface="Titillium Web"/>
                <a:cs typeface="Titillium Web"/>
                <a:sym typeface="Titillium Web"/>
              </a:rPr>
              <a:t>SITUAÇÃO</a:t>
            </a:r>
            <a:endParaRPr/>
          </a:p>
        </p:txBody>
      </p:sp>
      <p:sp>
        <p:nvSpPr>
          <p:cNvPr id="511" name="Google Shape;511;p33"/>
          <p:cNvSpPr txBox="1"/>
          <p:nvPr/>
        </p:nvSpPr>
        <p:spPr>
          <a:xfrm>
            <a:off x="5312352" y="4583594"/>
            <a:ext cx="2768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FF313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Andamento</a:t>
            </a:r>
            <a:endParaRPr/>
          </a:p>
        </p:txBody>
      </p:sp>
      <p:sp>
        <p:nvSpPr>
          <p:cNvPr id="512" name="Google Shape;512;p33"/>
          <p:cNvSpPr txBox="1"/>
          <p:nvPr/>
        </p:nvSpPr>
        <p:spPr>
          <a:xfrm>
            <a:off x="5312352" y="5098387"/>
            <a:ext cx="2768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FF3131"/>
                </a:solidFill>
                <a:latin typeface="Titillium Web"/>
                <a:ea typeface="Titillium Web"/>
                <a:cs typeface="Titillium Web"/>
                <a:sym typeface="Titillium Web"/>
              </a:rPr>
              <a:t>Andamento</a:t>
            </a:r>
            <a:endParaRPr/>
          </a:p>
        </p:txBody>
      </p:sp>
      <p:sp>
        <p:nvSpPr>
          <p:cNvPr id="513" name="Google Shape;513;p33"/>
          <p:cNvSpPr txBox="1"/>
          <p:nvPr/>
        </p:nvSpPr>
        <p:spPr>
          <a:xfrm>
            <a:off x="5312352" y="5622118"/>
            <a:ext cx="2768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0862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Necessidade</a:t>
            </a:r>
            <a:endParaRPr/>
          </a:p>
        </p:txBody>
      </p:sp>
      <p:sp>
        <p:nvSpPr>
          <p:cNvPr id="514" name="Google Shape;514;p33"/>
          <p:cNvSpPr txBox="1"/>
          <p:nvPr/>
        </p:nvSpPr>
        <p:spPr>
          <a:xfrm>
            <a:off x="5312352" y="6145849"/>
            <a:ext cx="2768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0862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Necessidade</a:t>
            </a:r>
            <a:endParaRPr/>
          </a:p>
        </p:txBody>
      </p:sp>
      <p:sp>
        <p:nvSpPr>
          <p:cNvPr id="515" name="Google Shape;515;p33"/>
          <p:cNvSpPr txBox="1"/>
          <p:nvPr/>
        </p:nvSpPr>
        <p:spPr>
          <a:xfrm>
            <a:off x="5312352" y="6670603"/>
            <a:ext cx="34002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0862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Necessidade</a:t>
            </a:r>
            <a:endParaRPr/>
          </a:p>
        </p:txBody>
      </p:sp>
      <p:sp>
        <p:nvSpPr>
          <p:cNvPr id="516" name="Google Shape;516;p33"/>
          <p:cNvSpPr txBox="1"/>
          <p:nvPr/>
        </p:nvSpPr>
        <p:spPr>
          <a:xfrm>
            <a:off x="5312352" y="7700550"/>
            <a:ext cx="4008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FFBD59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Necessidade</a:t>
            </a:r>
            <a:endParaRPr/>
          </a:p>
        </p:txBody>
      </p:sp>
      <p:sp>
        <p:nvSpPr>
          <p:cNvPr id="517" name="Google Shape;517;p33"/>
          <p:cNvSpPr txBox="1"/>
          <p:nvPr/>
        </p:nvSpPr>
        <p:spPr>
          <a:xfrm>
            <a:off x="5312352" y="8224281"/>
            <a:ext cx="38655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FFBD59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Necessidade</a:t>
            </a:r>
            <a:endParaRPr/>
          </a:p>
        </p:txBody>
      </p:sp>
      <p:sp>
        <p:nvSpPr>
          <p:cNvPr id="518" name="Google Shape;518;p33"/>
          <p:cNvSpPr txBox="1"/>
          <p:nvPr/>
        </p:nvSpPr>
        <p:spPr>
          <a:xfrm>
            <a:off x="5312352" y="7195868"/>
            <a:ext cx="4748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086200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Necessidade</a:t>
            </a:r>
            <a:endParaRPr/>
          </a:p>
        </p:txBody>
      </p:sp>
      <p:sp>
        <p:nvSpPr>
          <p:cNvPr id="519" name="Google Shape;519;p33"/>
          <p:cNvSpPr txBox="1"/>
          <p:nvPr/>
        </p:nvSpPr>
        <p:spPr>
          <a:xfrm>
            <a:off x="5312352" y="8746623"/>
            <a:ext cx="42114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FFBD59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Necessidade</a:t>
            </a:r>
            <a:endParaRPr/>
          </a:p>
        </p:txBody>
      </p:sp>
      <p:sp>
        <p:nvSpPr>
          <p:cNvPr id="520" name="Google Shape;520;p33"/>
          <p:cNvSpPr txBox="1"/>
          <p:nvPr/>
        </p:nvSpPr>
        <p:spPr>
          <a:xfrm>
            <a:off x="5311602" y="9263317"/>
            <a:ext cx="47481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FFBD59"/>
                </a:solidFill>
                <a:latin typeface="Titillium Web"/>
                <a:ea typeface="Titillium Web"/>
                <a:cs typeface="Titillium Web"/>
                <a:sym typeface="Titillium Web"/>
              </a:rPr>
              <a:t>Necessidade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4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526" name="Google Shape;526;p34"/>
          <p:cNvSpPr txBox="1"/>
          <p:nvPr/>
        </p:nvSpPr>
        <p:spPr>
          <a:xfrm>
            <a:off x="755625" y="1986344"/>
            <a:ext cx="60483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 mensuração permitirá identificar oportunidades de melhoria, orientar decisões estratégicas e garantir que as ações de comunicação estejam alinhadas aos objetivos institucionais da empresa.</a:t>
            </a:r>
            <a:endParaRPr sz="1350"/>
          </a:p>
        </p:txBody>
      </p:sp>
      <p:sp>
        <p:nvSpPr>
          <p:cNvPr id="527" name="Google Shape;527;p34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528" name="Google Shape;528;p34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</a:t>
            </a: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7</a:t>
            </a:r>
            <a:endParaRPr/>
          </a:p>
        </p:txBody>
      </p:sp>
      <p:sp>
        <p:nvSpPr>
          <p:cNvPr id="529" name="Google Shape;529;p34"/>
          <p:cNvSpPr txBox="1"/>
          <p:nvPr/>
        </p:nvSpPr>
        <p:spPr>
          <a:xfrm>
            <a:off x="756000" y="756000"/>
            <a:ext cx="2900731" cy="9183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70" u="none" cap="none" strike="noStrike">
                <a:solidFill>
                  <a:srgbClr val="F4560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MENSURAÇÃO DE RESULTADOS </a:t>
            </a:r>
            <a:endParaRPr/>
          </a:p>
        </p:txBody>
      </p:sp>
      <p:sp>
        <p:nvSpPr>
          <p:cNvPr id="530" name="Google Shape;530;p34"/>
          <p:cNvSpPr txBox="1"/>
          <p:nvPr/>
        </p:nvSpPr>
        <p:spPr>
          <a:xfrm>
            <a:off x="755625" y="3743196"/>
            <a:ext cx="60483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Indicador destinado a acompanhar a presença institucional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S/A 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nos veículos de comunicação, considerando a quantidade de inserções, a relevância dos veículos, os temas abordados e o potencial de alcance das publicações.</a:t>
            </a:r>
            <a:endParaRPr sz="1350"/>
          </a:p>
        </p:txBody>
      </p:sp>
      <p:sp>
        <p:nvSpPr>
          <p:cNvPr id="531" name="Google Shape;531;p34"/>
          <p:cNvSpPr txBox="1"/>
          <p:nvPr/>
        </p:nvSpPr>
        <p:spPr>
          <a:xfrm>
            <a:off x="755625" y="2937268"/>
            <a:ext cx="59154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INDICADORES DE DESEMPENHO</a:t>
            </a:r>
            <a:endParaRPr sz="1350"/>
          </a:p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32" name="Google Shape;532;p34"/>
          <p:cNvSpPr txBox="1"/>
          <p:nvPr/>
        </p:nvSpPr>
        <p:spPr>
          <a:xfrm>
            <a:off x="755625" y="3339112"/>
            <a:ext cx="59154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EXPOSIÇÃO DA MACEIÓ DIGITAL NA MÍDIA</a:t>
            </a:r>
            <a:endParaRPr sz="1350"/>
          </a:p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33" name="Google Shape;533;p34"/>
          <p:cNvSpPr txBox="1"/>
          <p:nvPr/>
        </p:nvSpPr>
        <p:spPr>
          <a:xfrm>
            <a:off x="755625" y="5242542"/>
            <a:ext cx="60483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Indicador destinado a acompanhar a presença institucional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S/A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nos veículos de comunicação, considerando a quantidade de inserções, a relevância dos veículos, os temas abordados e o potencial de alcance das publicações.</a:t>
            </a:r>
            <a:endParaRPr sz="1350"/>
          </a:p>
        </p:txBody>
      </p:sp>
      <p:sp>
        <p:nvSpPr>
          <p:cNvPr id="534" name="Google Shape;534;p34"/>
          <p:cNvSpPr txBox="1"/>
          <p:nvPr/>
        </p:nvSpPr>
        <p:spPr>
          <a:xfrm>
            <a:off x="755625" y="4838458"/>
            <a:ext cx="591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ÍNDICE DE FAVORABILIDADE DA IMAGEM INSTITUCIONAL</a:t>
            </a:r>
            <a:endParaRPr sz="1350"/>
          </a:p>
        </p:txBody>
      </p:sp>
      <p:sp>
        <p:nvSpPr>
          <p:cNvPr id="535" name="Google Shape;535;p34"/>
          <p:cNvSpPr txBox="1"/>
          <p:nvPr/>
        </p:nvSpPr>
        <p:spPr>
          <a:xfrm>
            <a:off x="755625" y="6743988"/>
            <a:ext cx="60483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Indicador baseado nas interações dos usuários nos canais oficiais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S/A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, considerando curtidas, comentários, compartilhamentos, salvamentos e alcance das publicações.</a:t>
            </a:r>
            <a:endParaRPr sz="1350"/>
          </a:p>
        </p:txBody>
      </p:sp>
      <p:sp>
        <p:nvSpPr>
          <p:cNvPr id="536" name="Google Shape;536;p34"/>
          <p:cNvSpPr txBox="1"/>
          <p:nvPr/>
        </p:nvSpPr>
        <p:spPr>
          <a:xfrm>
            <a:off x="755625" y="6339904"/>
            <a:ext cx="591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ENGAJAMENTO NAS REDES SOCIAIS INSTITUCIONAIS</a:t>
            </a:r>
            <a:endParaRPr sz="1350"/>
          </a:p>
        </p:txBody>
      </p:sp>
      <p:sp>
        <p:nvSpPr>
          <p:cNvPr id="537" name="Google Shape;537;p34"/>
          <p:cNvSpPr txBox="1"/>
          <p:nvPr/>
        </p:nvSpPr>
        <p:spPr>
          <a:xfrm>
            <a:off x="755625" y="8104952"/>
            <a:ext cx="60483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Indicador voltado para análise do desempenho das publicações institucionais, considerando alcance, visualizações, impressões, crescimento de audiência e formatos de conteúdo com melhor desempenho.</a:t>
            </a:r>
            <a:endParaRPr sz="1350"/>
          </a:p>
        </p:txBody>
      </p:sp>
      <p:sp>
        <p:nvSpPr>
          <p:cNvPr id="538" name="Google Shape;538;p34"/>
          <p:cNvSpPr txBox="1"/>
          <p:nvPr/>
        </p:nvSpPr>
        <p:spPr>
          <a:xfrm>
            <a:off x="755625" y="7700868"/>
            <a:ext cx="591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ALCANCE E DESEMPENHO DOS CONTEÚDOS DIGITAIS</a:t>
            </a:r>
            <a:endParaRPr sz="135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35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544" name="Google Shape;544;p35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545" name="Google Shape;545;p35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</a:t>
            </a: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8</a:t>
            </a:r>
            <a:endParaRPr/>
          </a:p>
        </p:txBody>
      </p:sp>
      <p:sp>
        <p:nvSpPr>
          <p:cNvPr id="546" name="Google Shape;546;p35"/>
          <p:cNvSpPr txBox="1"/>
          <p:nvPr/>
        </p:nvSpPr>
        <p:spPr>
          <a:xfrm>
            <a:off x="770058" y="1160084"/>
            <a:ext cx="60483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Indicador destinado a acompanhar ações de relacionamento institucional com órgãos públicos, parceiros, imprensa, colaboradores e demais públicos de interesse, considerando participação em eventos, contatos realizados, demandas atendidas e oportunidades de aproximação.</a:t>
            </a:r>
            <a:endParaRPr sz="1350"/>
          </a:p>
        </p:txBody>
      </p:sp>
      <p:sp>
        <p:nvSpPr>
          <p:cNvPr id="547" name="Google Shape;547;p35"/>
          <p:cNvSpPr txBox="1"/>
          <p:nvPr/>
        </p:nvSpPr>
        <p:spPr>
          <a:xfrm>
            <a:off x="770058" y="756000"/>
            <a:ext cx="591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RELACIONAMENTO COM PÚBLICOS ESTRATÉGICOS</a:t>
            </a:r>
            <a:endParaRPr sz="1350"/>
          </a:p>
        </p:txBody>
      </p:sp>
      <p:sp>
        <p:nvSpPr>
          <p:cNvPr id="548" name="Google Shape;548;p35"/>
          <p:cNvSpPr txBox="1"/>
          <p:nvPr/>
        </p:nvSpPr>
        <p:spPr>
          <a:xfrm>
            <a:off x="770058" y="2867093"/>
            <a:ext cx="60483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Indicador baseado no acompanhamento da efetividade dos canais internos de comunicação, avaliando o acesso às informações institucionais, a clareza das mensagens e a percepção dos colaboradores sobre as ações desenvolvidas.</a:t>
            </a:r>
            <a:endParaRPr sz="1350"/>
          </a:p>
        </p:txBody>
      </p:sp>
      <p:sp>
        <p:nvSpPr>
          <p:cNvPr id="549" name="Google Shape;549;p35"/>
          <p:cNvSpPr txBox="1"/>
          <p:nvPr/>
        </p:nvSpPr>
        <p:spPr>
          <a:xfrm>
            <a:off x="770058" y="2463009"/>
            <a:ext cx="59154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COMUNICAÇÃO INTERNA E SATISFAÇÃO DOS COLABORADORES</a:t>
            </a:r>
            <a:endParaRPr sz="1350"/>
          </a:p>
        </p:txBody>
      </p:sp>
      <p:sp>
        <p:nvSpPr>
          <p:cNvPr id="550" name="Google Shape;550;p35"/>
          <p:cNvSpPr txBox="1"/>
          <p:nvPr/>
        </p:nvSpPr>
        <p:spPr>
          <a:xfrm>
            <a:off x="770058" y="4368842"/>
            <a:ext cx="6048300" cy="9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Indicador relacionado à organização e atualização das bases de contatos institucionais, incluindo imprensa, parceiros e públicos estratégicos, permitindo avaliar a eficiência das ações de distribuição de informações e relacionamento.</a:t>
            </a:r>
            <a:endParaRPr sz="1350"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51" name="Google Shape;551;p35"/>
          <p:cNvSpPr txBox="1"/>
          <p:nvPr/>
        </p:nvSpPr>
        <p:spPr>
          <a:xfrm>
            <a:off x="770058" y="3964758"/>
            <a:ext cx="59154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BANCO DE DADOS E MAILING INSTITUCIONAL</a:t>
            </a:r>
            <a:endParaRPr sz="1350"/>
          </a:p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52" name="Google Shape;552;p35"/>
          <p:cNvSpPr txBox="1"/>
          <p:nvPr/>
        </p:nvSpPr>
        <p:spPr>
          <a:xfrm>
            <a:off x="755625" y="6098368"/>
            <a:ext cx="60483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Indicador voltado a acompanhar o nível de conhecimento dos públicos sobre a atuação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S/A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, avaliando se a sociedade compreende seu papel como agente de transformação digital da cidade.</a:t>
            </a:r>
            <a:endParaRPr sz="1350"/>
          </a:p>
        </p:txBody>
      </p:sp>
      <p:sp>
        <p:nvSpPr>
          <p:cNvPr id="553" name="Google Shape;553;p35"/>
          <p:cNvSpPr txBox="1"/>
          <p:nvPr/>
        </p:nvSpPr>
        <p:spPr>
          <a:xfrm>
            <a:off x="755625" y="5694284"/>
            <a:ext cx="59154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PERCEPÇÃO DE MARCA E RECONHECIMENTO INSTITUCIONAL</a:t>
            </a:r>
            <a:endParaRPr sz="1350"/>
          </a:p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36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559" name="Google Shape;559;p36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560" name="Google Shape;560;p36"/>
          <p:cNvSpPr txBox="1"/>
          <p:nvPr/>
        </p:nvSpPr>
        <p:spPr>
          <a:xfrm>
            <a:off x="5453541" y="9877689"/>
            <a:ext cx="1350600" cy="2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</a:t>
            </a:r>
            <a:r>
              <a:rPr lang="en-US" sz="1471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9</a:t>
            </a:r>
            <a:endParaRPr/>
          </a:p>
        </p:txBody>
      </p:sp>
      <p:sp>
        <p:nvSpPr>
          <p:cNvPr id="561" name="Google Shape;561;p36"/>
          <p:cNvSpPr txBox="1"/>
          <p:nvPr/>
        </p:nvSpPr>
        <p:spPr>
          <a:xfrm>
            <a:off x="770058" y="1160084"/>
            <a:ext cx="6048375" cy="41649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O Plano de Comunicação da </a:t>
            </a:r>
            <a:r>
              <a:rPr b="1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S/A</a:t>
            </a: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estabelece diretrizes e estratégias para fortalecer a atuação institucional da empresa, promovendo uma comunicação integrada, transparente e alinhada aos seus objetivos estratégicos.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Por meio das ações previstas neste documento, a Assessoria de Comunicação busca ampliar o relacionamento com seus públicos de interesse, fortalecer a presença institucional, valorizar as iniciativas desenvolvidas pela empresa e contribuir para o reconhecimento da </a:t>
            </a:r>
            <a:r>
              <a:rPr b="1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</a:t>
            </a: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como agente de transformação digital, inovação e modernização dos serviços públicos.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6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 execução deste plano será acompanhada de forma contínua, considerando a evolução dos cenários, as necessidades institucionais e os resultados obtidos a partir dos indicadores de desempenho definidos. Dessa forma, a comunicação permanece como uma ferramenta estratégica para aproximar a instituição da sociedade, fortalecer sua reputação e garantir maior efetividade na divulgação de suas ações e entregas.</a:t>
            </a:r>
            <a:endParaRPr/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6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62" name="Google Shape;562;p36"/>
          <p:cNvSpPr txBox="1"/>
          <p:nvPr/>
        </p:nvSpPr>
        <p:spPr>
          <a:xfrm>
            <a:off x="770058" y="756000"/>
            <a:ext cx="5915260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CONSIDERAÇÕES FINAIS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7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568" name="Google Shape;568;p37"/>
          <p:cNvSpPr/>
          <p:nvPr/>
        </p:nvSpPr>
        <p:spPr>
          <a:xfrm>
            <a:off x="756000" y="8575266"/>
            <a:ext cx="1580206" cy="583628"/>
          </a:xfrm>
          <a:custGeom>
            <a:rect b="b" l="l" r="r" t="t"/>
            <a:pathLst>
              <a:path extrusionOk="0" h="583628" w="1580206">
                <a:moveTo>
                  <a:pt x="0" y="0"/>
                </a:moveTo>
                <a:lnTo>
                  <a:pt x="1580206" y="0"/>
                </a:lnTo>
                <a:lnTo>
                  <a:pt x="1580206" y="583628"/>
                </a:lnTo>
                <a:lnTo>
                  <a:pt x="0" y="5836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15802" r="0" t="0"/>
            </a:stretch>
          </a:blipFill>
          <a:ln>
            <a:noFill/>
          </a:ln>
        </p:spPr>
      </p:sp>
      <p:sp>
        <p:nvSpPr>
          <p:cNvPr id="569" name="Google Shape;569;p37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570" name="Google Shape;570;p37"/>
          <p:cNvSpPr txBox="1"/>
          <p:nvPr/>
        </p:nvSpPr>
        <p:spPr>
          <a:xfrm>
            <a:off x="756000" y="6031414"/>
            <a:ext cx="6048000" cy="26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PARA MAIS INFORMAÇÕES, ESCLARECIMENTOS OU ORIENTAÇÕES SOBRE ESTE PLANO DE COMUNICAÇÃO, ENTRE EM CONTATO COM A ASSESSORIA DE COMUNICAÇÃO DA MACEIÓ DIGITAL S/A.</a:t>
            </a:r>
            <a:endParaRPr/>
          </a:p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71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 ASSESSORIA DE COMUNICAÇÃO PERMANECE À DISPOSIÇÃO PARA PRESTAR APOIO ÀS DIRETORIAS E DEMAIS ÁREAS DA EMPRESA, CONTRIBUINDO PARA O PLANEJAMENTO, DESENVOLVIMENTO E DIVULGAÇÃO DAS AÇÕES INSTITUCIONAIS, EM CONFORMIDADE COM AS DIRETRIZES ESTABELECIDAS NESTE DOCUMENTO.</a:t>
            </a:r>
            <a:endParaRPr/>
          </a:p>
          <a:p>
            <a:pPr indent="0" lvl="0" marL="0" marR="0" rtl="0" algn="just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71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100" name="Google Shape;100;p15"/>
          <p:cNvSpPr txBox="1"/>
          <p:nvPr/>
        </p:nvSpPr>
        <p:spPr>
          <a:xfrm>
            <a:off x="756000" y="756000"/>
            <a:ext cx="2800321" cy="720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2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101" name="Google Shape;101;p15"/>
          <p:cNvSpPr txBox="1"/>
          <p:nvPr/>
        </p:nvSpPr>
        <p:spPr>
          <a:xfrm>
            <a:off x="756000" y="2361685"/>
            <a:ext cx="4689769" cy="2346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2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26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Plano de comunicação estratégica</a:t>
            </a:r>
            <a:endParaRPr/>
          </a:p>
        </p:txBody>
      </p:sp>
      <p:sp>
        <p:nvSpPr>
          <p:cNvPr id="102" name="Google Shape;102;p15"/>
          <p:cNvSpPr txBox="1"/>
          <p:nvPr/>
        </p:nvSpPr>
        <p:spPr>
          <a:xfrm>
            <a:off x="756000" y="9694520"/>
            <a:ext cx="2800321" cy="2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2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| 2026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108" name="Google Shape;108;p16"/>
          <p:cNvSpPr txBox="1"/>
          <p:nvPr/>
        </p:nvSpPr>
        <p:spPr>
          <a:xfrm>
            <a:off x="756000" y="756000"/>
            <a:ext cx="2800321" cy="7203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2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109" name="Google Shape;109;p16"/>
          <p:cNvSpPr txBox="1"/>
          <p:nvPr/>
        </p:nvSpPr>
        <p:spPr>
          <a:xfrm>
            <a:off x="756000" y="9693161"/>
            <a:ext cx="2800321" cy="24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2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| 2026</a:t>
            </a:r>
            <a:endParaRPr/>
          </a:p>
        </p:txBody>
      </p:sp>
      <p:sp>
        <p:nvSpPr>
          <p:cNvPr id="110" name="Google Shape;110;p16"/>
          <p:cNvSpPr txBox="1"/>
          <p:nvPr/>
        </p:nvSpPr>
        <p:spPr>
          <a:xfrm>
            <a:off x="752475" y="1962150"/>
            <a:ext cx="3533700" cy="24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ELABORAÇÃO, DISTRIBUIÇÃO E INFORMAÇÕES: </a:t>
            </a:r>
            <a:endParaRPr sz="1350"/>
          </a:p>
          <a:p>
            <a:pPr indent="0" lvl="0" marL="0" marR="0" rtl="0" algn="l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S/A</a:t>
            </a:r>
            <a:endParaRPr sz="1350"/>
          </a:p>
          <a:p>
            <a:pPr indent="0" lvl="0" marL="0" marR="0" rtl="0" algn="l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Prefeitura de Maceió</a:t>
            </a:r>
            <a:endParaRPr sz="1350"/>
          </a:p>
          <a:p>
            <a:pPr indent="0" lvl="0" marL="0" marR="0" rtl="0" algn="l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COMUNICAÇÃO</a:t>
            </a:r>
            <a:endParaRPr sz="1350"/>
          </a:p>
          <a:p>
            <a:pPr indent="0" lvl="0" marL="0" marR="0" rtl="0" algn="l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Diretoria Administrativa (DA)</a:t>
            </a:r>
            <a:endParaRPr sz="1350"/>
          </a:p>
          <a:p>
            <a:pPr indent="0" lvl="0" marL="0" marR="0" rtl="0" algn="l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R. Cel. Pedro Lima, 288 – Jaraguá</a:t>
            </a:r>
            <a:endParaRPr sz="1350"/>
          </a:p>
          <a:p>
            <a:pPr indent="0" lvl="0" marL="0" marR="0" rtl="0" algn="l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57022-220 – Alagoas, AL – Brasil</a:t>
            </a:r>
            <a:endParaRPr sz="1350"/>
          </a:p>
          <a:p>
            <a:pPr indent="0" lvl="0" marL="0" marR="0" rtl="0" algn="l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contato@digital.maceio.al.gov.br</a:t>
            </a:r>
            <a:endParaRPr sz="1350"/>
          </a:p>
          <a:p>
            <a:pPr indent="0" lvl="0" marL="0" marR="0" rtl="0" algn="l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ascom@digital.maceio.al.gov.br</a:t>
            </a:r>
            <a:endParaRPr sz="1350"/>
          </a:p>
          <a:p>
            <a:pPr indent="0" lvl="0" marL="0" marR="0" rtl="0" algn="l">
              <a:lnSpc>
                <a:spcPct val="119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digital.maceio.al.gov.br</a:t>
            </a:r>
            <a:endParaRPr sz="1350"/>
          </a:p>
        </p:txBody>
      </p:sp>
      <p:sp>
        <p:nvSpPr>
          <p:cNvPr id="111" name="Google Shape;111;p16"/>
          <p:cNvSpPr txBox="1"/>
          <p:nvPr/>
        </p:nvSpPr>
        <p:spPr>
          <a:xfrm>
            <a:off x="756000" y="4534964"/>
            <a:ext cx="50160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DIRETORIA:</a:t>
            </a:r>
            <a:endParaRPr sz="1350"/>
          </a:p>
          <a:p>
            <a:pPr indent="0" lvl="0" marL="0" marR="0" rtl="0" algn="l">
              <a:lnSpc>
                <a:spcPct val="119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Diretor-Presidente: Rodrigo Rossiter</a:t>
            </a:r>
            <a:endParaRPr sz="1350"/>
          </a:p>
          <a:p>
            <a:pPr indent="0" lvl="0" marL="0" marR="0" rtl="0" algn="l">
              <a:lnSpc>
                <a:spcPct val="119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Diretora Administrativa: Iriane Karla</a:t>
            </a:r>
            <a:endParaRPr sz="1350"/>
          </a:p>
        </p:txBody>
      </p:sp>
      <p:sp>
        <p:nvSpPr>
          <p:cNvPr id="112" name="Google Shape;112;p16"/>
          <p:cNvSpPr txBox="1"/>
          <p:nvPr/>
        </p:nvSpPr>
        <p:spPr>
          <a:xfrm>
            <a:off x="756000" y="5412912"/>
            <a:ext cx="50160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COORDENAÇÃO:</a:t>
            </a:r>
            <a:endParaRPr sz="1350"/>
          </a:p>
          <a:p>
            <a:pPr indent="0" lvl="0" marL="0" marR="0" rtl="0" algn="l">
              <a:lnSpc>
                <a:spcPct val="119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Assessor de Comunicação: Gabriel Galhós</a:t>
            </a:r>
            <a:endParaRPr sz="1350"/>
          </a:p>
        </p:txBody>
      </p:sp>
      <p:sp>
        <p:nvSpPr>
          <p:cNvPr id="113" name="Google Shape;113;p16"/>
          <p:cNvSpPr txBox="1"/>
          <p:nvPr/>
        </p:nvSpPr>
        <p:spPr>
          <a:xfrm>
            <a:off x="756000" y="6100360"/>
            <a:ext cx="5016000" cy="4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PROJETO GRÁFICO:</a:t>
            </a:r>
            <a:endParaRPr sz="1350"/>
          </a:p>
          <a:p>
            <a:pPr indent="0" lvl="0" marL="0" marR="0" rtl="0" algn="l">
              <a:lnSpc>
                <a:spcPct val="119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Designer Gráfico: Luís Guilherme</a:t>
            </a:r>
            <a:endParaRPr sz="135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119" name="Google Shape;119;p17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120" name="Google Shape;120;p17"/>
          <p:cNvSpPr txBox="1"/>
          <p:nvPr/>
        </p:nvSpPr>
        <p:spPr>
          <a:xfrm>
            <a:off x="756000" y="756000"/>
            <a:ext cx="2818801" cy="461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70" u="none" cap="none" strike="noStrike">
                <a:solidFill>
                  <a:srgbClr val="F4560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SUMÁRIO</a:t>
            </a:r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756000" y="1641750"/>
            <a:ext cx="1350459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APRESENTAÇÃO</a:t>
            </a:r>
            <a:endParaRPr/>
          </a:p>
        </p:txBody>
      </p:sp>
      <p:cxnSp>
        <p:nvCxnSpPr>
          <p:cNvPr id="122" name="Google Shape;122;p17"/>
          <p:cNvCxnSpPr/>
          <p:nvPr/>
        </p:nvCxnSpPr>
        <p:spPr>
          <a:xfrm>
            <a:off x="756000" y="1882827"/>
            <a:ext cx="6062433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3" name="Google Shape;123;p17"/>
          <p:cNvSpPr txBox="1"/>
          <p:nvPr/>
        </p:nvSpPr>
        <p:spPr>
          <a:xfrm>
            <a:off x="756000" y="2139391"/>
            <a:ext cx="2493325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 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COMUNICAÇÃO</a:t>
            </a:r>
            <a:endParaRPr/>
          </a:p>
        </p:txBody>
      </p:sp>
      <p:cxnSp>
        <p:nvCxnSpPr>
          <p:cNvPr id="124" name="Google Shape;124;p17"/>
          <p:cNvCxnSpPr/>
          <p:nvPr/>
        </p:nvCxnSpPr>
        <p:spPr>
          <a:xfrm>
            <a:off x="756000" y="2380468"/>
            <a:ext cx="6048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5" name="Google Shape;125;p17"/>
          <p:cNvSpPr txBox="1"/>
          <p:nvPr/>
        </p:nvSpPr>
        <p:spPr>
          <a:xfrm>
            <a:off x="1081476" y="2440281"/>
            <a:ext cx="5668682" cy="220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 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EQUIPE</a:t>
            </a:r>
            <a:endParaRPr/>
          </a:p>
        </p:txBody>
      </p:sp>
      <p:sp>
        <p:nvSpPr>
          <p:cNvPr id="126" name="Google Shape;126;p17"/>
          <p:cNvSpPr txBox="1"/>
          <p:nvPr/>
        </p:nvSpPr>
        <p:spPr>
          <a:xfrm>
            <a:off x="1081476" y="2680307"/>
            <a:ext cx="4421913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1.1 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PÚBLICOS DE RELACIONAMENTO</a:t>
            </a:r>
            <a:endParaRPr/>
          </a:p>
        </p:txBody>
      </p:sp>
      <p:sp>
        <p:nvSpPr>
          <p:cNvPr id="127" name="Google Shape;127;p17"/>
          <p:cNvSpPr txBox="1"/>
          <p:nvPr/>
        </p:nvSpPr>
        <p:spPr>
          <a:xfrm>
            <a:off x="1081476" y="2920333"/>
            <a:ext cx="4421913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1.2 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ORGANIZAÇÃO E ATIVIDADES</a:t>
            </a:r>
            <a:endParaRPr/>
          </a:p>
        </p:txBody>
      </p:sp>
      <p:sp>
        <p:nvSpPr>
          <p:cNvPr id="128" name="Google Shape;128;p17"/>
          <p:cNvSpPr txBox="1"/>
          <p:nvPr/>
        </p:nvSpPr>
        <p:spPr>
          <a:xfrm>
            <a:off x="1363845" y="3160360"/>
            <a:ext cx="4421913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1.2.1 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COMUNICAÇÃO INTERNA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1363845" y="3400386"/>
            <a:ext cx="4421913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1.2.2 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RELAÇÕES COM IMPRENSA E GESTÃO DO PORTAL</a:t>
            </a:r>
            <a:endParaRPr/>
          </a:p>
        </p:txBody>
      </p:sp>
      <p:sp>
        <p:nvSpPr>
          <p:cNvPr id="130" name="Google Shape;130;p17"/>
          <p:cNvSpPr txBox="1"/>
          <p:nvPr/>
        </p:nvSpPr>
        <p:spPr>
          <a:xfrm>
            <a:off x="1363845" y="3640412"/>
            <a:ext cx="4421913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1.2.2 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GESTÃO DE REDES SOCIAIS</a:t>
            </a:r>
            <a:endParaRPr/>
          </a:p>
        </p:txBody>
      </p:sp>
      <p:sp>
        <p:nvSpPr>
          <p:cNvPr id="131" name="Google Shape;131;p17"/>
          <p:cNvSpPr txBox="1"/>
          <p:nvPr/>
        </p:nvSpPr>
        <p:spPr>
          <a:xfrm>
            <a:off x="1363845" y="3880439"/>
            <a:ext cx="4421913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1.2.4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IDENTIDADE VISUAL</a:t>
            </a:r>
            <a:endParaRPr/>
          </a:p>
        </p:txBody>
      </p:sp>
      <p:sp>
        <p:nvSpPr>
          <p:cNvPr id="132" name="Google Shape;132;p17"/>
          <p:cNvSpPr txBox="1"/>
          <p:nvPr/>
        </p:nvSpPr>
        <p:spPr>
          <a:xfrm>
            <a:off x="1363845" y="4120465"/>
            <a:ext cx="4421913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1.2.5 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PUBLICIDADE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1363845" y="4360492"/>
            <a:ext cx="4421913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1.2.6 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PRODUÇÃO MULTIMÍDIA</a:t>
            </a:r>
            <a:endParaRPr/>
          </a:p>
        </p:txBody>
      </p:sp>
      <p:sp>
        <p:nvSpPr>
          <p:cNvPr id="134" name="Google Shape;134;p17"/>
          <p:cNvSpPr txBox="1"/>
          <p:nvPr/>
        </p:nvSpPr>
        <p:spPr>
          <a:xfrm>
            <a:off x="756000" y="4762443"/>
            <a:ext cx="4747388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2 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PLANEJAMENTO ESTRATÉGICO DE COMUNICAÇÃO</a:t>
            </a:r>
            <a:endParaRPr/>
          </a:p>
        </p:txBody>
      </p:sp>
      <p:cxnSp>
        <p:nvCxnSpPr>
          <p:cNvPr id="135" name="Google Shape;135;p17"/>
          <p:cNvCxnSpPr/>
          <p:nvPr/>
        </p:nvCxnSpPr>
        <p:spPr>
          <a:xfrm>
            <a:off x="756000" y="5003520"/>
            <a:ext cx="6048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6" name="Google Shape;136;p17"/>
          <p:cNvSpPr txBox="1"/>
          <p:nvPr/>
        </p:nvSpPr>
        <p:spPr>
          <a:xfrm>
            <a:off x="756000" y="5236882"/>
            <a:ext cx="4747388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3 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RECURSOS</a:t>
            </a:r>
            <a:endParaRPr/>
          </a:p>
        </p:txBody>
      </p:sp>
      <p:cxnSp>
        <p:nvCxnSpPr>
          <p:cNvPr id="137" name="Google Shape;137;p17"/>
          <p:cNvCxnSpPr/>
          <p:nvPr/>
        </p:nvCxnSpPr>
        <p:spPr>
          <a:xfrm>
            <a:off x="756000" y="5477959"/>
            <a:ext cx="6048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8" name="Google Shape;138;p17"/>
          <p:cNvSpPr txBox="1"/>
          <p:nvPr/>
        </p:nvSpPr>
        <p:spPr>
          <a:xfrm>
            <a:off x="756000" y="5739897"/>
            <a:ext cx="4747388" cy="2209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4 </a:t>
            </a:r>
            <a:r>
              <a:rPr b="1" i="0" lang="en-US" sz="1471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MENSURAÇÃO DE RESULTADOS</a:t>
            </a:r>
            <a:endParaRPr/>
          </a:p>
        </p:txBody>
      </p:sp>
      <p:cxnSp>
        <p:nvCxnSpPr>
          <p:cNvPr id="139" name="Google Shape;139;p17"/>
          <p:cNvCxnSpPr/>
          <p:nvPr/>
        </p:nvCxnSpPr>
        <p:spPr>
          <a:xfrm>
            <a:off x="756000" y="5980974"/>
            <a:ext cx="60480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17"/>
          <p:cNvSpPr txBox="1"/>
          <p:nvPr/>
        </p:nvSpPr>
        <p:spPr>
          <a:xfrm>
            <a:off x="6710748" y="1662330"/>
            <a:ext cx="107685" cy="179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</a:t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6696315" y="2159971"/>
            <a:ext cx="107685" cy="179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2</a:t>
            </a:r>
            <a:endParaRPr/>
          </a:p>
        </p:txBody>
      </p:sp>
      <p:sp>
        <p:nvSpPr>
          <p:cNvPr id="142" name="Google Shape;142;p17"/>
          <p:cNvSpPr txBox="1"/>
          <p:nvPr/>
        </p:nvSpPr>
        <p:spPr>
          <a:xfrm>
            <a:off x="6696315" y="2460844"/>
            <a:ext cx="107685" cy="179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3</a:t>
            </a:r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6696315" y="2700887"/>
            <a:ext cx="107685" cy="179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3</a:t>
            </a:r>
            <a:endParaRPr/>
          </a:p>
        </p:txBody>
      </p:sp>
      <p:sp>
        <p:nvSpPr>
          <p:cNvPr id="144" name="Google Shape;144;p17"/>
          <p:cNvSpPr txBox="1"/>
          <p:nvPr/>
        </p:nvSpPr>
        <p:spPr>
          <a:xfrm>
            <a:off x="6696315" y="2940914"/>
            <a:ext cx="107685" cy="179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4</a:t>
            </a:r>
            <a:endParaRPr/>
          </a:p>
        </p:txBody>
      </p:sp>
      <p:sp>
        <p:nvSpPr>
          <p:cNvPr id="145" name="Google Shape;145;p17"/>
          <p:cNvSpPr txBox="1"/>
          <p:nvPr/>
        </p:nvSpPr>
        <p:spPr>
          <a:xfrm>
            <a:off x="6696315" y="3180940"/>
            <a:ext cx="107685" cy="179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4</a:t>
            </a:r>
            <a:endParaRPr/>
          </a:p>
        </p:txBody>
      </p:sp>
      <p:sp>
        <p:nvSpPr>
          <p:cNvPr id="146" name="Google Shape;146;p17"/>
          <p:cNvSpPr txBox="1"/>
          <p:nvPr/>
        </p:nvSpPr>
        <p:spPr>
          <a:xfrm>
            <a:off x="6696315" y="3420966"/>
            <a:ext cx="107685" cy="179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5</a:t>
            </a:r>
            <a:endParaRPr/>
          </a:p>
        </p:txBody>
      </p:sp>
      <p:sp>
        <p:nvSpPr>
          <p:cNvPr id="147" name="Google Shape;147;p17"/>
          <p:cNvSpPr txBox="1"/>
          <p:nvPr/>
        </p:nvSpPr>
        <p:spPr>
          <a:xfrm>
            <a:off x="6696315" y="3660993"/>
            <a:ext cx="107685" cy="179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5</a:t>
            </a:r>
            <a:endParaRPr/>
          </a:p>
        </p:txBody>
      </p:sp>
      <p:sp>
        <p:nvSpPr>
          <p:cNvPr id="148" name="Google Shape;148;p17"/>
          <p:cNvSpPr txBox="1"/>
          <p:nvPr/>
        </p:nvSpPr>
        <p:spPr>
          <a:xfrm>
            <a:off x="6696315" y="3901019"/>
            <a:ext cx="107685" cy="179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6</a:t>
            </a:r>
            <a:endParaRPr/>
          </a:p>
        </p:txBody>
      </p:sp>
      <p:sp>
        <p:nvSpPr>
          <p:cNvPr id="149" name="Google Shape;149;p17"/>
          <p:cNvSpPr txBox="1"/>
          <p:nvPr/>
        </p:nvSpPr>
        <p:spPr>
          <a:xfrm>
            <a:off x="6696315" y="4141045"/>
            <a:ext cx="107685" cy="1798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97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7</a:t>
            </a:r>
            <a:endParaRPr/>
          </a:p>
        </p:txBody>
      </p:sp>
      <p:sp>
        <p:nvSpPr>
          <p:cNvPr id="150" name="Google Shape;150;p17"/>
          <p:cNvSpPr txBox="1"/>
          <p:nvPr/>
        </p:nvSpPr>
        <p:spPr>
          <a:xfrm>
            <a:off x="6696315" y="4381072"/>
            <a:ext cx="1077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8</a:t>
            </a:r>
            <a:endParaRPr/>
          </a:p>
        </p:txBody>
      </p:sp>
      <p:sp>
        <p:nvSpPr>
          <p:cNvPr id="151" name="Google Shape;151;p17"/>
          <p:cNvSpPr txBox="1"/>
          <p:nvPr/>
        </p:nvSpPr>
        <p:spPr>
          <a:xfrm>
            <a:off x="6132876" y="4783023"/>
            <a:ext cx="6711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9</a:t>
            </a:r>
            <a:endParaRPr/>
          </a:p>
        </p:txBody>
      </p:sp>
      <p:sp>
        <p:nvSpPr>
          <p:cNvPr id="152" name="Google Shape;152;p17"/>
          <p:cNvSpPr txBox="1"/>
          <p:nvPr/>
        </p:nvSpPr>
        <p:spPr>
          <a:xfrm>
            <a:off x="6132876" y="5256092"/>
            <a:ext cx="6711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16</a:t>
            </a:r>
            <a:endParaRPr/>
          </a:p>
        </p:txBody>
      </p:sp>
      <p:sp>
        <p:nvSpPr>
          <p:cNvPr id="153" name="Google Shape;153;p17"/>
          <p:cNvSpPr txBox="1"/>
          <p:nvPr/>
        </p:nvSpPr>
        <p:spPr>
          <a:xfrm>
            <a:off x="6132876" y="5760477"/>
            <a:ext cx="671100" cy="1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159" name="Google Shape;159;p18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160" name="Google Shape;160;p18"/>
          <p:cNvSpPr txBox="1"/>
          <p:nvPr/>
        </p:nvSpPr>
        <p:spPr>
          <a:xfrm>
            <a:off x="756000" y="756000"/>
            <a:ext cx="2818801" cy="461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70" u="none" cap="none" strike="noStrike">
                <a:solidFill>
                  <a:srgbClr val="F4560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APRESENTAÇÃO</a:t>
            </a:r>
            <a:endParaRPr/>
          </a:p>
        </p:txBody>
      </p:sp>
      <p:sp>
        <p:nvSpPr>
          <p:cNvPr id="161" name="Google Shape;161;p18"/>
          <p:cNvSpPr txBox="1"/>
          <p:nvPr/>
        </p:nvSpPr>
        <p:spPr>
          <a:xfrm>
            <a:off x="752475" y="1533525"/>
            <a:ext cx="6048300" cy="391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9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S.A.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é a empresa pública de tecnologia da informação e comunicação do Município de Maceió, responsável por desenvolver soluções que apoiam a transformação digital da administração pública, promovendo inovação, eficiência e melhoria na prestação dos serviços públicos.</a:t>
            </a:r>
            <a:endParaRPr sz="1350"/>
          </a:p>
          <a:p>
            <a:pPr indent="0" lvl="0" marL="0" marR="0" rtl="0" algn="just">
              <a:lnSpc>
                <a:spcPct val="119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Nesse contexto, a comunicação institucional desempenha um papel estratégico ao fortalecer a imagem da empresa, ampliar a transparência de suas ações e aproximar a organização de seus públicos de interesse. Comunicar é promover diálogo, valorizar resultados e contribuir para o fortalecimento da marca institucional.</a:t>
            </a:r>
            <a:endParaRPr sz="1350"/>
          </a:p>
          <a:p>
            <a:pPr indent="0" lvl="0" marL="0" marR="0" rtl="0" algn="just">
              <a:lnSpc>
                <a:spcPct val="119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902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Este Plano de Comunicação estabelece as diretrizes que orientarão as ações de comunicação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, alinhando-as aos objetivos estratégicos da empresa e às demandas da gestão. O documento reúne princípios, estratégias e ações que buscam tornar a comunicação mais integrada, eficiente e orientada por resultados, consolidando seu papel como instrumento de apoio à governança e ao desenvolvimento institucional.</a:t>
            </a:r>
            <a:endParaRPr sz="1350"/>
          </a:p>
        </p:txBody>
      </p:sp>
      <p:sp>
        <p:nvSpPr>
          <p:cNvPr id="162" name="Google Shape;162;p18"/>
          <p:cNvSpPr txBox="1"/>
          <p:nvPr/>
        </p:nvSpPr>
        <p:spPr>
          <a:xfrm>
            <a:off x="5453541" y="9877689"/>
            <a:ext cx="1350459" cy="220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1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168" name="Google Shape;168;p19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169" name="Google Shape;169;p19"/>
          <p:cNvSpPr txBox="1"/>
          <p:nvPr/>
        </p:nvSpPr>
        <p:spPr>
          <a:xfrm>
            <a:off x="756000" y="756000"/>
            <a:ext cx="2818801" cy="461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70" u="none" cap="none" strike="noStrike">
                <a:solidFill>
                  <a:srgbClr val="F45604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COMUNICAÇÃO</a:t>
            </a:r>
            <a:endParaRPr/>
          </a:p>
        </p:txBody>
      </p:sp>
      <p:sp>
        <p:nvSpPr>
          <p:cNvPr id="170" name="Google Shape;170;p19"/>
          <p:cNvSpPr txBox="1"/>
          <p:nvPr/>
        </p:nvSpPr>
        <p:spPr>
          <a:xfrm>
            <a:off x="752475" y="1533525"/>
            <a:ext cx="6048300" cy="44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 Assessoria de Comunicação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S.A.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é a unidade responsável pelo planejamento, desenvolvimento e execução das ações de comunicação institucional da empresa, atuando de forma estratégica para fortalecer a imagem da organização, promover a transparência das ações institucionais e ampliar o relacionamento com seus diversos públicos.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Sua atuação está voltada à produção e disseminação de informações de interesse institucional, ao fortalecimento da identidade da marca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ao apoio às áreas da empresa na comunicação de projetos, serviços e iniciativas. Além disso, a Assessoria de Comunicação desenvolve ações voltadas à comunicação interna, ao relacionamento com a imprensa, à gestão dos canais digitais, à produção de conteúdo multimídia, à publicidade institucional e à preservação da identidade visual da organização.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As atividades da Assessoria de Comunicação são conduzidas de forma integrada, observando os princípios da administração pública, com foco na transparência, na acessibilidade da informação, na inovação e na comunicação como ferramenta estratégica para o fortalecimento institucional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350"/>
          </a:p>
        </p:txBody>
      </p:sp>
      <p:sp>
        <p:nvSpPr>
          <p:cNvPr id="171" name="Google Shape;171;p19"/>
          <p:cNvSpPr txBox="1"/>
          <p:nvPr/>
        </p:nvSpPr>
        <p:spPr>
          <a:xfrm>
            <a:off x="5453541" y="9877689"/>
            <a:ext cx="1350459" cy="220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0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177" name="Google Shape;177;p20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178" name="Google Shape;178;p20"/>
          <p:cNvSpPr txBox="1"/>
          <p:nvPr/>
        </p:nvSpPr>
        <p:spPr>
          <a:xfrm>
            <a:off x="752475" y="1181100"/>
            <a:ext cx="6048300" cy="2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 equipe é responsável por desenvolver estratégias de comunicação, produzir conteúdos para os canais institucionais, atender às demandas internas, realizar o relacionamento com a imprensa, preservar a identidade visual da organização, apoiar campanhas institucionais e produzir materiais gráficos e audiovisuais, contribuindo para o fortalecimento da imagem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para a transparência das ações desenvolvidas.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Atualmente, a Assessoria de Comunicação é composta pelos seguintes profissionais: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Assessor(a) de Comunicação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Designer Gráfico</a:t>
            </a:r>
            <a:endParaRPr sz="1350"/>
          </a:p>
        </p:txBody>
      </p:sp>
      <p:sp>
        <p:nvSpPr>
          <p:cNvPr id="179" name="Google Shape;179;p20"/>
          <p:cNvSpPr txBox="1"/>
          <p:nvPr/>
        </p:nvSpPr>
        <p:spPr>
          <a:xfrm>
            <a:off x="756000" y="756000"/>
            <a:ext cx="13506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EQUIPE</a:t>
            </a:r>
            <a:endParaRPr sz="1350"/>
          </a:p>
        </p:txBody>
      </p:sp>
      <p:sp>
        <p:nvSpPr>
          <p:cNvPr id="180" name="Google Shape;180;p20"/>
          <p:cNvSpPr txBox="1"/>
          <p:nvPr/>
        </p:nvSpPr>
        <p:spPr>
          <a:xfrm>
            <a:off x="752475" y="4589204"/>
            <a:ext cx="6048300" cy="3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S.A.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mantém relacionamento contínuo com diferentes públicos estratégicos, cujas demandas e interesses orientam as ações de comunicação institucional. Dessa forma, a Assessoria de Comunicação busca promover uma comunicação integrada, transparente e alinhada aos objetivos da empresa, garantindo coerência nas informações divulgadas e fortalecendo o relacionamento com seus públicos de interesse.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De forma geral, os públicos de relacionamento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são classificados em: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Público interno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: diretoria, colaboradores, estagiários e prestadores de serviços.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Público externo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: Prefeitura de Maceió e seus órgãos e secretarias, cidadãos, imprensa, parceiros institucionais, fornecedores, órgãos de controle, instituições públicas e privadas e demais organizações que se relacionam com a empresa.</a:t>
            </a:r>
            <a:endParaRPr sz="1350"/>
          </a:p>
          <a:p>
            <a:pPr indent="0" lvl="0" marL="0" marR="0" rtl="0" algn="just">
              <a:lnSpc>
                <a:spcPct val="11904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181" name="Google Shape;181;p20"/>
          <p:cNvSpPr txBox="1"/>
          <p:nvPr/>
        </p:nvSpPr>
        <p:spPr>
          <a:xfrm>
            <a:off x="756000" y="4170098"/>
            <a:ext cx="38079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PÚBLICOS DE RELACIONAMENTO</a:t>
            </a:r>
            <a:endParaRPr sz="1350"/>
          </a:p>
        </p:txBody>
      </p:sp>
      <p:sp>
        <p:nvSpPr>
          <p:cNvPr id="182" name="Google Shape;182;p20"/>
          <p:cNvSpPr txBox="1"/>
          <p:nvPr/>
        </p:nvSpPr>
        <p:spPr>
          <a:xfrm>
            <a:off x="5453541" y="9877689"/>
            <a:ext cx="1350459" cy="220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1"/>
          <p:cNvSpPr/>
          <p:nvPr/>
        </p:nvSpPr>
        <p:spPr>
          <a:xfrm>
            <a:off x="0" y="10584000"/>
            <a:ext cx="7560000" cy="723465"/>
          </a:xfrm>
          <a:custGeom>
            <a:rect b="b" l="l" r="r" t="t"/>
            <a:pathLst>
              <a:path extrusionOk="0" h="723465" w="7560000">
                <a:moveTo>
                  <a:pt x="0" y="0"/>
                </a:moveTo>
                <a:lnTo>
                  <a:pt x="7560000" y="0"/>
                </a:lnTo>
                <a:lnTo>
                  <a:pt x="7560000" y="723465"/>
                </a:lnTo>
                <a:lnTo>
                  <a:pt x="0" y="7234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724" l="0" r="0" t="-724"/>
            </a:stretch>
          </a:blipFill>
          <a:ln>
            <a:noFill/>
          </a:ln>
        </p:spPr>
      </p:sp>
      <p:sp>
        <p:nvSpPr>
          <p:cNvPr id="188" name="Google Shape;188;p21"/>
          <p:cNvSpPr txBox="1"/>
          <p:nvPr/>
        </p:nvSpPr>
        <p:spPr>
          <a:xfrm>
            <a:off x="756000" y="9936000"/>
            <a:ext cx="4171696" cy="1626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03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93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EMPRESA PÚBLICA DE TECNOLOGIA E INCLUSÃO DIGITAL DE MACEIÓ</a:t>
            </a:r>
            <a:endParaRPr/>
          </a:p>
        </p:txBody>
      </p:sp>
      <p:sp>
        <p:nvSpPr>
          <p:cNvPr id="189" name="Google Shape;189;p21"/>
          <p:cNvSpPr txBox="1"/>
          <p:nvPr/>
        </p:nvSpPr>
        <p:spPr>
          <a:xfrm>
            <a:off x="752475" y="1609725"/>
            <a:ext cx="6048300" cy="53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 comunicação interna tem como objetivo fortalecer o fluxo de informações entre 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 S.A.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e seus colaboradores, promovendo alinhamento institucional, transparência e integração entre as equipes. Além de disseminar informações de interesse corporativo, busca incentivar o engajamento dos colaboradores, fortalecer a cultura organizacional e apoiar a implementação de projetos e iniciativas estratégicas.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Para isso, a Assessoria de Comunicação utiliza diferentes canais institucionais, adequando a linguagem e o formato de acordo com a natureza da informação e o público-alvo. Entre os principais canais de comunicação interna estão: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I. 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E-mail institucional;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Grupos institucionais de mensagens instantâneas;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III.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Comunicados internos;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IV.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Informativos e campanhas institucionais;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Materiais gráficos e audiovisuais;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VI.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 Cobertura e divulgação de eventos internos.</a:t>
            </a:r>
            <a:endParaRPr sz="1350"/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rgbClr val="545454"/>
              </a:solidFill>
              <a:latin typeface="Titillium Web"/>
              <a:ea typeface="Titillium Web"/>
              <a:cs typeface="Titillium Web"/>
              <a:sym typeface="Titillium Web"/>
            </a:endParaRPr>
          </a:p>
          <a:p>
            <a:pPr indent="0" lvl="0" marL="0" marR="0" rtl="0" algn="just">
              <a:lnSpc>
                <a:spcPct val="1189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Além da divulgação de informações, a comunicação interna também atua no planejamento e execução de campanhas voltadas ao público interno, apoiando ações de integração, conscientização, valorização dos colaboradores e fortalecimento da identidade institucional, sempre alinhadas aos objetivos estratégicos da </a:t>
            </a: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Maceió Digital</a:t>
            </a:r>
            <a:r>
              <a:rPr b="0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.</a:t>
            </a:r>
            <a:endParaRPr sz="1350"/>
          </a:p>
        </p:txBody>
      </p:sp>
      <p:sp>
        <p:nvSpPr>
          <p:cNvPr id="190" name="Google Shape;190;p21"/>
          <p:cNvSpPr txBox="1"/>
          <p:nvPr/>
        </p:nvSpPr>
        <p:spPr>
          <a:xfrm>
            <a:off x="756000" y="1187407"/>
            <a:ext cx="3408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COMUNICAÇÃO INTERNA</a:t>
            </a:r>
            <a:endParaRPr sz="1350"/>
          </a:p>
        </p:txBody>
      </p:sp>
      <p:sp>
        <p:nvSpPr>
          <p:cNvPr id="191" name="Google Shape;191;p21"/>
          <p:cNvSpPr txBox="1"/>
          <p:nvPr/>
        </p:nvSpPr>
        <p:spPr>
          <a:xfrm>
            <a:off x="5453541" y="9877689"/>
            <a:ext cx="1350459" cy="2209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1" u="none" cap="none" strike="noStrike">
                <a:solidFill>
                  <a:srgbClr val="545454"/>
                </a:solidFill>
                <a:latin typeface="Titillium Web Light"/>
                <a:ea typeface="Titillium Web Light"/>
                <a:cs typeface="Titillium Web Light"/>
                <a:sym typeface="Titillium Web Light"/>
              </a:rPr>
              <a:t>4</a:t>
            </a:r>
            <a:endParaRPr/>
          </a:p>
        </p:txBody>
      </p:sp>
      <p:sp>
        <p:nvSpPr>
          <p:cNvPr id="192" name="Google Shape;192;p21"/>
          <p:cNvSpPr txBox="1"/>
          <p:nvPr/>
        </p:nvSpPr>
        <p:spPr>
          <a:xfrm>
            <a:off x="756000" y="756000"/>
            <a:ext cx="3408000" cy="2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8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50" u="none" cap="none" strike="noStrike">
                <a:solidFill>
                  <a:srgbClr val="545454"/>
                </a:solidFill>
                <a:latin typeface="Titillium Web"/>
                <a:ea typeface="Titillium Web"/>
                <a:cs typeface="Titillium Web"/>
                <a:sym typeface="Titillium Web"/>
              </a:rPr>
              <a:t>ORGANIZAÇÃO E ATIVIDADES</a:t>
            </a:r>
            <a:endParaRPr sz="135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